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74" r:id="rId6"/>
    <p:sldId id="262" r:id="rId7"/>
    <p:sldId id="277" r:id="rId8"/>
    <p:sldId id="264" r:id="rId9"/>
    <p:sldId id="275" r:id="rId10"/>
    <p:sldId id="265" r:id="rId11"/>
    <p:sldId id="272" r:id="rId12"/>
    <p:sldId id="267" r:id="rId13"/>
    <p:sldId id="268" r:id="rId14"/>
    <p:sldId id="276" r:id="rId15"/>
    <p:sldId id="269" r:id="rId16"/>
    <p:sldId id="270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CE61E-E999-4B07-B922-DC9062E68375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73B96-3F7E-41EA-9052-653DDC63DC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01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3B96-3F7E-41EA-9052-653DDC63DC7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71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1DC1-6E7A-4C23-957D-060F2424BAB8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F098-5969-42EA-BC26-BEC34D209E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00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1DC1-6E7A-4C23-957D-060F2424BAB8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F098-5969-42EA-BC26-BEC34D209E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64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1DC1-6E7A-4C23-957D-060F2424BAB8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F098-5969-42EA-BC26-BEC34D209E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78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1DC1-6E7A-4C23-957D-060F2424BAB8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F098-5969-42EA-BC26-BEC34D209E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58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1DC1-6E7A-4C23-957D-060F2424BAB8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F098-5969-42EA-BC26-BEC34D209E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91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1DC1-6E7A-4C23-957D-060F2424BAB8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F098-5969-42EA-BC26-BEC34D209E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36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1DC1-6E7A-4C23-957D-060F2424BAB8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F098-5969-42EA-BC26-BEC34D209E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03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1DC1-6E7A-4C23-957D-060F2424BAB8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F098-5969-42EA-BC26-BEC34D209E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8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1DC1-6E7A-4C23-957D-060F2424BAB8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F098-5969-42EA-BC26-BEC34D209E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6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1DC1-6E7A-4C23-957D-060F2424BAB8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F098-5969-42EA-BC26-BEC34D209E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6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1DC1-6E7A-4C23-957D-060F2424BAB8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F098-5969-42EA-BC26-BEC34D209E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46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1DC1-6E7A-4C23-957D-060F2424BAB8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DF098-5969-42EA-BC26-BEC34D209E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22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amanetwork.com/journals/jama/fullarticle/276583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www.agence-biomedecine.fr/R-E-I-N-Reseau-Epidemiologique-et-Information-en-Nephrologie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content/a26fbf7e-48f8-11ea-aeb3-955839e0644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bmj.com/content/369/bmj.m155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g.ft.com/coronavirus-chart/?areas=usa&amp;areas=gbr&amp;cumulative=0&amp;logScale=1&amp;perMillion=0&amp;values=death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rierinternational.com/grand-format/covid-19-cette-maladie-est-bien-plus-quune-pneumoni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rxiv.org/content/10.1101/2020.05.06.20092999v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q=https://navylive.dodlive.mil/2020/03/15/u-s-navy-covid-19-updates/&amp;sa=D&amp;ust=1588592777209000&amp;usg=AFQjCNEsM2trnzTRj9Ko9fajFAvWzO8rWw" TargetMode="External"/><Relationship Id="rId13" Type="http://schemas.openxmlformats.org/officeDocument/2006/relationships/hyperlink" Target="https://www.google.com/url?q=https://www.nejm.org/doi/pdf/10.1056/NEJMoa2008457&amp;sa=D&amp;ust=1588592777212000&amp;usg=AFQjCNENzIREb3s698OpIevkfvT16Gv8VQ" TargetMode="External"/><Relationship Id="rId3" Type="http://schemas.openxmlformats.org/officeDocument/2006/relationships/hyperlink" Target="https://www.google.com/url?q=https://www.nejm.org/doi/full/10.1056/NEJMoa2006100&amp;sa=D&amp;ust=1588592777206000&amp;usg=AFQjCNEN8FwBawi1BimtEyNI7WRwqY3Ljg" TargetMode="External"/><Relationship Id="rId7" Type="http://schemas.openxmlformats.org/officeDocument/2006/relationships/hyperlink" Target="https://www.google.com/url?q=https://www.nejm.org/doi/full/10.1056/NEJMc2009316&amp;sa=D&amp;ust=1588592777209000&amp;usg=AFQjCNGc4GXfmuu_7WtZwm91SoAISns7SA" TargetMode="External"/><Relationship Id="rId12" Type="http://schemas.openxmlformats.org/officeDocument/2006/relationships/hyperlink" Target="https://www.google.com/url?q=https://www.dailynews.com/2020/04/21/dozens-positive-for-coronavirus-at-las-skid-row-homeless-shelter-after-all-residents-tested/&amp;sa=D&amp;ust=1588592777212000&amp;usg=AFQjCNHxG3Y3YkkBUrnWsEqmajPmCDpMhA" TargetMode="External"/><Relationship Id="rId2" Type="http://schemas.openxmlformats.org/officeDocument/2006/relationships/image" Target="../media/image14.emf"/><Relationship Id="rId16" Type="http://schemas.openxmlformats.org/officeDocument/2006/relationships/hyperlink" Target="https://www.scripps.edu/science-and-medicine/translational-institute/about/news/sarc-cov-2-infection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q=https://jamanetwork.com/journals/jama/fullarticle/2765378&amp;sa=D&amp;ust=1588592777208000&amp;usg=AFQjCNGVDM5Wf5U2--YbO6lCoPnldUmG2g" TargetMode="External"/><Relationship Id="rId11" Type="http://schemas.openxmlformats.org/officeDocument/2006/relationships/hyperlink" Target="https://www.google.com/url?q=https://www.lefigaro.fr/international/coronavirus-bilan-definitif-de-1046-cas-sur-le-charles-de-gaulle-20200418&amp;sa=D&amp;ust=1588592777211000&amp;usg=AFQjCNGjSEzFM7oy5rd8vYpTKOXypOJvpw" TargetMode="External"/><Relationship Id="rId5" Type="http://schemas.openxmlformats.org/officeDocument/2006/relationships/hyperlink" Target="https://www.google.com/url?q=https://www.cdc.gov/mmwr/volumes/69/wr/mm6912e3.htm&amp;sa=D&amp;ust=1588592777207000&amp;usg=AFQjCNHRZ83filH-orPiB7C4KQcjMnZncA" TargetMode="External"/><Relationship Id="rId15" Type="http://schemas.openxmlformats.org/officeDocument/2006/relationships/hyperlink" Target="https://www.google.com/url?q=https://www.medrxiv.org/content/10.1101/2020.04.20.20072470v1&amp;sa=D&amp;ust=1588592777213000&amp;usg=AFQjCNEoVLQ6F5ZIF5cl31ZrbmG1fKzS_A" TargetMode="External"/><Relationship Id="rId10" Type="http://schemas.openxmlformats.org/officeDocument/2006/relationships/hyperlink" Target="https://www.google.com/url?q=https://academic.oup.com/jtm/article/doi/10.1093/jtm/taaa054/5820895&amp;sa=D&amp;ust=1588592777211000&amp;usg=AFQjCNE3MqOuDM35zHfJEgd9T9zfw-FGPQ" TargetMode="External"/><Relationship Id="rId4" Type="http://schemas.openxmlformats.org/officeDocument/2006/relationships/hyperlink" Target="https://www.google.com/url?q=https://www.medrxiv.org/content/10.1101/2020.04.17.20053157v1&amp;sa=D&amp;ust=1588592777207000&amp;usg=AFQjCNERg0v6mkC_oJ0zjx7OuJQOHEeK0Q" TargetMode="External"/><Relationship Id="rId9" Type="http://schemas.openxmlformats.org/officeDocument/2006/relationships/hyperlink" Target="https://www.google.com/url?q=https://www.ijidonline.com/article/S1201-9712(20)30139-9/pdf&amp;sa=D&amp;ust=1588592777210000&amp;usg=AFQjCNG3fyUJFJ9o1e3yk1dp1cxowwZ_FA" TargetMode="External"/><Relationship Id="rId14" Type="http://schemas.openxmlformats.org/officeDocument/2006/relationships/hyperlink" Target="https://www.google.com/url?q=https://www.reuters.com/article/us-health-coronavirus-prisons-testing-in-idUSKCN2270RX&amp;sa=D&amp;ust=1588592777213000&amp;usg=AFQjCNFReh10RZSBGWDaEqwRZDOtIZCQt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COVID-19 et Rein</a:t>
            </a:r>
            <a:br>
              <a:rPr lang="fr-FR" dirty="0"/>
            </a:br>
            <a:r>
              <a:rPr lang="fr-FR" dirty="0" smtClean="0"/>
              <a:t>Episode Patient 2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Pr S. Burtey</a:t>
            </a:r>
          </a:p>
          <a:p>
            <a:r>
              <a:rPr lang="fr-FR" dirty="0"/>
              <a:t>Centre de néphrologie et transplantation rénale</a:t>
            </a:r>
          </a:p>
          <a:p>
            <a:r>
              <a:rPr lang="fr-FR" dirty="0"/>
              <a:t>AMU</a:t>
            </a:r>
          </a:p>
          <a:p>
            <a:r>
              <a:rPr lang="fr-FR" dirty="0"/>
              <a:t>AP-HM </a:t>
            </a:r>
          </a:p>
          <a:p>
            <a:r>
              <a:rPr lang="fr-FR" dirty="0"/>
              <a:t>Marseille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29962" y="5960933"/>
            <a:ext cx="2743200" cy="365125"/>
          </a:xfrm>
        </p:spPr>
        <p:txBody>
          <a:bodyPr/>
          <a:lstStyle/>
          <a:p>
            <a:r>
              <a:rPr lang="fr-FR" dirty="0" smtClean="0"/>
              <a:t>12/05/2020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19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smtClean="0"/>
              <a:t>non-question </a:t>
            </a:r>
            <a:r>
              <a:rPr lang="fr-FR" dirty="0" smtClean="0"/>
              <a:t>du masque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06642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 smtClean="0"/>
              <a:t>Quand?</a:t>
            </a:r>
          </a:p>
          <a:p>
            <a:pPr lvl="1"/>
            <a:r>
              <a:rPr lang="fr-FR" dirty="0" smtClean="0"/>
              <a:t>On a des symptômes respiratoires (toux, éternuement, mouchage…)</a:t>
            </a:r>
          </a:p>
          <a:p>
            <a:pPr lvl="1"/>
            <a:r>
              <a:rPr lang="fr-FR" dirty="0" smtClean="0"/>
              <a:t>Quand on vient à l’</a:t>
            </a:r>
            <a:r>
              <a:rPr lang="fr-FR" dirty="0" err="1" smtClean="0"/>
              <a:t>hopital</a:t>
            </a:r>
            <a:r>
              <a:rPr lang="fr-FR" dirty="0" smtClean="0"/>
              <a:t>, avant de rentrer dans les locaux</a:t>
            </a:r>
          </a:p>
          <a:p>
            <a:pPr lvl="1"/>
            <a:r>
              <a:rPr lang="fr-FR" dirty="0"/>
              <a:t>C</a:t>
            </a:r>
            <a:r>
              <a:rPr lang="fr-FR" dirty="0" smtClean="0"/>
              <a:t>ontact avec des gens présentant des symptômes respiratoires</a:t>
            </a:r>
          </a:p>
          <a:p>
            <a:pPr lvl="1"/>
            <a:r>
              <a:rPr lang="fr-FR" dirty="0" smtClean="0"/>
              <a:t>Espace confiné quand la distanciation est impossible ou si insuffisamment aéré: transport en commun, magasin, toilettes,  </a:t>
            </a:r>
            <a:r>
              <a:rPr lang="fr-FR" dirty="0" err="1" smtClean="0"/>
              <a:t>etc</a:t>
            </a:r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0" y="3717431"/>
            <a:ext cx="5036536" cy="307698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276" y="3709086"/>
            <a:ext cx="5157064" cy="308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7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faire le diagnostic?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5315465" cy="4351338"/>
          </a:xfrm>
        </p:spPr>
        <p:txBody>
          <a:bodyPr>
            <a:normAutofit/>
          </a:bodyPr>
          <a:lstStyle/>
          <a:p>
            <a:r>
              <a:rPr lang="fr-FR" dirty="0" smtClean="0"/>
              <a:t>Un prélèvement </a:t>
            </a:r>
            <a:r>
              <a:rPr lang="fr-FR" dirty="0" err="1" smtClean="0"/>
              <a:t>nasopharyngé</a:t>
            </a:r>
            <a:r>
              <a:rPr lang="fr-FR" dirty="0" smtClean="0"/>
              <a:t> ou </a:t>
            </a:r>
            <a:r>
              <a:rPr lang="fr-FR" dirty="0" smtClean="0"/>
              <a:t>Est </a:t>
            </a:r>
            <a:r>
              <a:rPr lang="fr-FR" dirty="0" smtClean="0"/>
              <a:t>ce que vous l’avez?</a:t>
            </a:r>
          </a:p>
          <a:p>
            <a:pPr lvl="1"/>
            <a:r>
              <a:rPr lang="fr-FR" dirty="0" smtClean="0"/>
              <a:t>Ca doit être désagréable</a:t>
            </a:r>
          </a:p>
          <a:p>
            <a:pPr lvl="1"/>
            <a:r>
              <a:rPr lang="fr-FR" dirty="0" smtClean="0"/>
              <a:t>Une PCR spécifique</a:t>
            </a:r>
          </a:p>
          <a:p>
            <a:pPr lvl="2"/>
            <a:r>
              <a:rPr lang="fr-FR" dirty="0" smtClean="0"/>
              <a:t>30 à 40% de tests faussement négatifs (qualité prélèvement)</a:t>
            </a:r>
          </a:p>
          <a:p>
            <a:pPr lvl="1"/>
            <a:r>
              <a:rPr lang="fr-FR" dirty="0" smtClean="0"/>
              <a:t>Bientôt test salivaire</a:t>
            </a:r>
          </a:p>
          <a:p>
            <a:r>
              <a:rPr lang="fr-FR" dirty="0" smtClean="0"/>
              <a:t>La sérologie sanguine ou </a:t>
            </a:r>
            <a:r>
              <a:rPr lang="fr-FR" dirty="0" smtClean="0"/>
              <a:t>Est </a:t>
            </a:r>
            <a:r>
              <a:rPr lang="fr-FR" dirty="0" smtClean="0"/>
              <a:t>ce que vous l’avez eu ?</a:t>
            </a:r>
          </a:p>
          <a:p>
            <a:pPr lvl="1"/>
            <a:r>
              <a:rPr lang="fr-FR" dirty="0" smtClean="0"/>
              <a:t> la réponse de </a:t>
            </a:r>
            <a:r>
              <a:rPr lang="fr-FR" dirty="0" smtClean="0"/>
              <a:t>l’organisme </a:t>
            </a:r>
            <a:r>
              <a:rPr lang="fr-FR" dirty="0" smtClean="0"/>
              <a:t>à l’attaque par le virus.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719" y="365125"/>
            <a:ext cx="2892382" cy="15343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93" y="2776151"/>
            <a:ext cx="6117408" cy="38923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04883" y="6581001"/>
            <a:ext cx="39871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hlinkClick r:id="rId4"/>
              </a:rPr>
              <a:t>https://jamanetwork.com/journals/jama/fullarticle/2765837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39808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France, en dialyse et en transplantation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46684"/>
            <a:ext cx="10515600" cy="4351338"/>
          </a:xfrm>
        </p:spPr>
        <p:txBody>
          <a:bodyPr/>
          <a:lstStyle/>
          <a:p>
            <a:r>
              <a:rPr lang="fr-FR" dirty="0" smtClean="0"/>
              <a:t>Il faut être prudent dans l’analyse des chiffres</a:t>
            </a:r>
          </a:p>
          <a:p>
            <a:pPr lvl="1"/>
            <a:r>
              <a:rPr lang="fr-FR" dirty="0" smtClean="0"/>
              <a:t>Le nombre réel d’atteints</a:t>
            </a:r>
          </a:p>
          <a:p>
            <a:pPr lvl="1"/>
            <a:r>
              <a:rPr lang="fr-FR" dirty="0" smtClean="0"/>
              <a:t>Le poids de l'âge</a:t>
            </a:r>
          </a:p>
          <a:p>
            <a:pPr lvl="1"/>
            <a:r>
              <a:rPr lang="fr-FR" dirty="0" smtClean="0"/>
              <a:t>Le poids des comorbidités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r="42055"/>
          <a:stretch/>
        </p:blipFill>
        <p:spPr>
          <a:xfrm>
            <a:off x="5174078" y="2117891"/>
            <a:ext cx="6872890" cy="45687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74078" y="2117891"/>
            <a:ext cx="816039" cy="184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096" y="2559655"/>
            <a:ext cx="1998719" cy="210426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711" y="2484515"/>
            <a:ext cx="2179452" cy="320031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8201088" y="6501974"/>
            <a:ext cx="2310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34% asymptomatiques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40043" y="6271141"/>
            <a:ext cx="3748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hlinkClick r:id="rId5"/>
              </a:rPr>
              <a:t>https://www.agence-biomedecine.fr/R-E-I-N-Reseau-Epidemiologique-et-Information-en-Nephrologie</a:t>
            </a:r>
            <a:endParaRPr lang="fr-FR" sz="1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5178" y="2522085"/>
            <a:ext cx="2494569" cy="312517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545864" y="5428690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17%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239032" y="542869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15,6%</a:t>
            </a:r>
            <a:endParaRPr lang="fr-FR" sz="14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5582097" y="4221037"/>
            <a:ext cx="1089641" cy="307777"/>
            <a:chOff x="3531237" y="6018026"/>
            <a:chExt cx="1089641" cy="307777"/>
          </a:xfrm>
        </p:grpSpPr>
        <p:sp>
          <p:nvSpPr>
            <p:cNvPr id="17" name="ZoneTexte 16"/>
            <p:cNvSpPr txBox="1"/>
            <p:nvPr/>
          </p:nvSpPr>
          <p:spPr>
            <a:xfrm>
              <a:off x="3531237" y="6018026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3%</a:t>
              </a:r>
              <a:endParaRPr lang="fr-FR" sz="14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216600" y="6018026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1%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6025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Effets de la COVID-19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Surmortalité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Effets collatéraux</a:t>
            </a:r>
          </a:p>
          <a:p>
            <a:pPr lvl="1"/>
            <a:r>
              <a:rPr lang="fr-FR" dirty="0" smtClean="0"/>
              <a:t>Moins de venues pour des infarctus en Italie avec plus de morts subites</a:t>
            </a:r>
          </a:p>
          <a:p>
            <a:pPr lvl="1"/>
            <a:r>
              <a:rPr lang="fr-FR" dirty="0" smtClean="0"/>
              <a:t>Diminution des cas de grippe saisonnière au Japon et à Hong Kong.</a:t>
            </a:r>
          </a:p>
          <a:p>
            <a:pPr lvl="1"/>
            <a:r>
              <a:rPr lang="fr-FR" dirty="0" smtClean="0"/>
              <a:t>Economie</a:t>
            </a:r>
          </a:p>
          <a:p>
            <a:pPr lvl="1"/>
            <a:r>
              <a:rPr lang="fr-FR" dirty="0" smtClean="0"/>
              <a:t>Sociaux</a:t>
            </a:r>
          </a:p>
          <a:p>
            <a:pPr lvl="1"/>
            <a:r>
              <a:rPr lang="fr-FR" dirty="0" smtClean="0"/>
              <a:t>Familiaux</a:t>
            </a:r>
          </a:p>
          <a:p>
            <a:pPr lvl="1"/>
            <a:r>
              <a:rPr lang="fr-FR" dirty="0" smtClean="0"/>
              <a:t>Environnementaux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9" y="2314833"/>
            <a:ext cx="5721481" cy="40913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059" y="652410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>
                <a:hlinkClick r:id="rId3"/>
              </a:rPr>
              <a:t>https://www.ft.com/content/a26fbf7e-48f8-11ea-aeb3-955839e06441</a:t>
            </a:r>
            <a:endParaRPr lang="fr-FR" sz="1200" dirty="0"/>
          </a:p>
        </p:txBody>
      </p:sp>
      <p:sp>
        <p:nvSpPr>
          <p:cNvPr id="7" name="Rectangle 6"/>
          <p:cNvSpPr/>
          <p:nvPr/>
        </p:nvSpPr>
        <p:spPr>
          <a:xfrm>
            <a:off x="8806249" y="3047522"/>
            <a:ext cx="13356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b="1" dirty="0">
                <a:solidFill>
                  <a:srgbClr val="5A5A5A"/>
                </a:solidFill>
                <a:latin typeface="OTNEJMScalaSansLF-Bold"/>
              </a:rPr>
              <a:t>10.1056/NEJMc2009166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0080025" y="3047522"/>
            <a:ext cx="13356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b="1" dirty="0">
                <a:solidFill>
                  <a:srgbClr val="5A5A5A"/>
                </a:solidFill>
                <a:latin typeface="OTNEJMScalaSansLF-Bold"/>
              </a:rPr>
              <a:t>10.1056/NEJMc2010418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9891958" y="3968640"/>
            <a:ext cx="18790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333333"/>
                </a:solidFill>
                <a:latin typeface="Guardian TextSans Web"/>
              </a:rPr>
              <a:t>10.1001/jama.2020.6173</a:t>
            </a:r>
            <a:endParaRPr lang="fr-FR" sz="1200" dirty="0"/>
          </a:p>
        </p:txBody>
      </p:sp>
      <p:sp>
        <p:nvSpPr>
          <p:cNvPr id="6" name="Rectangle 5"/>
          <p:cNvSpPr/>
          <p:nvPr/>
        </p:nvSpPr>
        <p:spPr>
          <a:xfrm>
            <a:off x="9008564" y="5899964"/>
            <a:ext cx="3183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hlinkClick r:id="rId4"/>
              </a:rPr>
              <a:t>https://www.bmj.com/content/369/bmj.m1557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11662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effets du confinement ou le retour du politique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35" y="1936889"/>
            <a:ext cx="4802659" cy="4557690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2" y="1936889"/>
            <a:ext cx="5181600" cy="46496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07957" y="6586516"/>
            <a:ext cx="67303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hlinkClick r:id="rId4"/>
              </a:rPr>
              <a:t>https://ig.ft.com/coronavirus-chart/?areas=usa&amp;areas=gbr&amp;cumulative=0&amp;logScale=1&amp;perMillion=0&amp;values=deaths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841082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3499"/>
          </a:xfrm>
        </p:spPr>
        <p:txBody>
          <a:bodyPr/>
          <a:lstStyle/>
          <a:p>
            <a:r>
              <a:rPr lang="fr-FR" dirty="0" smtClean="0"/>
              <a:t>Si vous avez des médicaments pour le traitement de l’hypertension artérielle et que vous êtes bien équilibrés aucune raison de changer de traitement.</a:t>
            </a:r>
          </a:p>
          <a:p>
            <a:r>
              <a:rPr lang="fr-FR" dirty="0" smtClean="0"/>
              <a:t>Pas de traitement efficace </a:t>
            </a:r>
            <a:r>
              <a:rPr lang="fr-FR" b="1" dirty="0" smtClean="0"/>
              <a:t>démontré</a:t>
            </a:r>
          </a:p>
          <a:p>
            <a:r>
              <a:rPr lang="fr-FR" dirty="0" smtClean="0"/>
              <a:t>De nombreuses molécules en essais</a:t>
            </a:r>
          </a:p>
          <a:p>
            <a:r>
              <a:rPr lang="fr-FR" dirty="0" smtClean="0"/>
              <a:t>Actuellement le meilleur traitement reste:</a:t>
            </a:r>
          </a:p>
          <a:p>
            <a:pPr lvl="1"/>
            <a:r>
              <a:rPr lang="fr-FR" dirty="0" smtClean="0"/>
              <a:t>Se protéger individuellement</a:t>
            </a:r>
          </a:p>
          <a:p>
            <a:pPr lvl="1"/>
            <a:r>
              <a:rPr lang="fr-FR" dirty="0"/>
              <a:t>La distanciation sociale</a:t>
            </a:r>
          </a:p>
          <a:p>
            <a:pPr lvl="1"/>
            <a:r>
              <a:rPr lang="fr-FR" dirty="0" smtClean="0"/>
              <a:t>Le lavage des mains</a:t>
            </a:r>
          </a:p>
          <a:p>
            <a:pPr lvl="1"/>
            <a:r>
              <a:rPr lang="fr-FR" dirty="0" smtClean="0"/>
              <a:t>Le port du masque.</a:t>
            </a:r>
          </a:p>
          <a:p>
            <a:pPr lvl="1"/>
            <a:r>
              <a:rPr lang="fr-FR" dirty="0" smtClean="0"/>
              <a:t>Se protéger de l’</a:t>
            </a:r>
            <a:r>
              <a:rPr lang="fr-FR" dirty="0" err="1" smtClean="0"/>
              <a:t>infodémique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519" y="2660823"/>
            <a:ext cx="1327719" cy="13071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881" y="2660823"/>
            <a:ext cx="1674341" cy="13197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519" y="4015582"/>
            <a:ext cx="1381125" cy="13525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2251" y="4068762"/>
            <a:ext cx="1371600" cy="14001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3270" y="5452459"/>
            <a:ext cx="1666875" cy="1371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2" t="4607" r="24940" b="19214"/>
          <a:stretch/>
        </p:blipFill>
        <p:spPr>
          <a:xfrm>
            <a:off x="9696609" y="5456296"/>
            <a:ext cx="1250727" cy="132099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797" y="161926"/>
            <a:ext cx="1122005" cy="13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16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La COVID-19 est violente</a:t>
            </a:r>
          </a:p>
          <a:p>
            <a:r>
              <a:rPr lang="fr-FR" dirty="0" smtClean="0"/>
              <a:t>Une maladie potentiellement grave:</a:t>
            </a:r>
          </a:p>
          <a:p>
            <a:pPr lvl="1"/>
            <a:r>
              <a:rPr lang="fr-FR" dirty="0" smtClean="0"/>
              <a:t>Age</a:t>
            </a:r>
          </a:p>
          <a:p>
            <a:pPr lvl="1"/>
            <a:r>
              <a:rPr lang="fr-FR" dirty="0" smtClean="0"/>
              <a:t>Maladie rénale chronique</a:t>
            </a:r>
          </a:p>
          <a:p>
            <a:pPr lvl="1"/>
            <a:r>
              <a:rPr lang="fr-FR" dirty="0" smtClean="0"/>
              <a:t>Transplantation d’organe.</a:t>
            </a:r>
          </a:p>
          <a:p>
            <a:r>
              <a:rPr lang="fr-FR" dirty="0" smtClean="0"/>
              <a:t>Importance de se protéger</a:t>
            </a:r>
          </a:p>
          <a:p>
            <a:pPr lvl="1"/>
            <a:r>
              <a:rPr lang="fr-FR" dirty="0" smtClean="0"/>
              <a:t>Distanciation sociale</a:t>
            </a:r>
          </a:p>
          <a:p>
            <a:pPr lvl="1"/>
            <a:r>
              <a:rPr lang="fr-FR" dirty="0" smtClean="0"/>
              <a:t>Lavage des mains</a:t>
            </a:r>
          </a:p>
          <a:p>
            <a:pPr lvl="1"/>
            <a:r>
              <a:rPr lang="fr-FR" dirty="0" smtClean="0"/>
              <a:t>Port de masques</a:t>
            </a:r>
          </a:p>
          <a:p>
            <a:r>
              <a:rPr lang="fr-FR" dirty="0" smtClean="0"/>
              <a:t>Continuez </a:t>
            </a:r>
            <a:r>
              <a:rPr lang="fr-FR" dirty="0" smtClean="0"/>
              <a:t>à </a:t>
            </a:r>
            <a:r>
              <a:rPr lang="fr-FR" dirty="0" smtClean="0"/>
              <a:t>vous soigner</a:t>
            </a:r>
          </a:p>
          <a:p>
            <a:r>
              <a:rPr lang="fr-FR" dirty="0" smtClean="0"/>
              <a:t>Parlez de vos peurs</a:t>
            </a:r>
            <a:endParaRPr lang="fr-FR" dirty="0" smtClean="0"/>
          </a:p>
          <a:p>
            <a:r>
              <a:rPr lang="fr-FR" dirty="0" smtClean="0"/>
              <a:t>Il n’y a pas de miracle que des fausses nouvelles</a:t>
            </a:r>
            <a:endParaRPr lang="fr-FR" dirty="0" smtClean="0"/>
          </a:p>
          <a:p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78" y="1186656"/>
            <a:ext cx="4884522" cy="43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6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Confluences d’intérêts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Otsuka</a:t>
            </a:r>
          </a:p>
          <a:p>
            <a:r>
              <a:rPr lang="fr-FR" dirty="0" smtClean="0"/>
              <a:t>Amgen</a:t>
            </a:r>
          </a:p>
          <a:p>
            <a:r>
              <a:rPr lang="fr-FR" dirty="0" err="1" smtClean="0"/>
              <a:t>Fresenius</a:t>
            </a:r>
            <a:r>
              <a:rPr lang="fr-FR" dirty="0" smtClean="0"/>
              <a:t> Kabi</a:t>
            </a:r>
          </a:p>
          <a:p>
            <a:r>
              <a:rPr lang="fr-FR" dirty="0" smtClean="0"/>
              <a:t>Baxter</a:t>
            </a:r>
          </a:p>
          <a:p>
            <a:r>
              <a:rPr lang="fr-FR" dirty="0" err="1" smtClean="0"/>
              <a:t>Alexion</a:t>
            </a:r>
            <a:endParaRPr lang="fr-FR" dirty="0" smtClean="0"/>
          </a:p>
          <a:p>
            <a:r>
              <a:rPr lang="fr-FR" dirty="0" smtClean="0"/>
              <a:t>Bayer</a:t>
            </a:r>
          </a:p>
          <a:p>
            <a:r>
              <a:rPr lang="fr-FR" dirty="0" smtClean="0"/>
              <a:t>Je travaille sur les toxines urémiques</a:t>
            </a:r>
          </a:p>
          <a:p>
            <a:r>
              <a:rPr lang="fr-FR" dirty="0" smtClean="0"/>
              <a:t>Je suis néphrologue</a:t>
            </a:r>
          </a:p>
          <a:p>
            <a:endParaRPr lang="fr-FR" dirty="0"/>
          </a:p>
        </p:txBody>
      </p:sp>
      <p:pic>
        <p:nvPicPr>
          <p:cNvPr id="4" name="Picture 2" descr="http://amaprod.silverchaircdn.com/data/Journals/JAMA/934629/jvp150160.pdf.gif">
            <a:extLst>
              <a:ext uri="{FF2B5EF4-FFF2-40B4-BE49-F238E27FC236}">
                <a16:creationId xmlns="" xmlns:a16="http://schemas.microsoft.com/office/drawing/2014/main" id="{45A7AB2D-4D22-4EB2-8427-C6A2BDA98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9" t="6765" r="29423" b="86094"/>
          <a:stretch/>
        </p:blipFill>
        <p:spPr bwMode="auto">
          <a:xfrm>
            <a:off x="5058723" y="1221830"/>
            <a:ext cx="3869056" cy="60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08695ED6-157F-4279-9006-C1C340E5AB64}"/>
              </a:ext>
            </a:extLst>
          </p:cNvPr>
          <p:cNvGrpSpPr/>
          <p:nvPr/>
        </p:nvGrpSpPr>
        <p:grpSpPr>
          <a:xfrm>
            <a:off x="7718854" y="1960562"/>
            <a:ext cx="4366054" cy="4486275"/>
            <a:chOff x="4466133" y="2498095"/>
            <a:chExt cx="3679274" cy="4130516"/>
          </a:xfrm>
        </p:grpSpPr>
        <p:grpSp>
          <p:nvGrpSpPr>
            <p:cNvPr id="6" name="Groupe 5">
              <a:extLst>
                <a:ext uri="{FF2B5EF4-FFF2-40B4-BE49-F238E27FC236}">
                  <a16:creationId xmlns="" xmlns:a16="http://schemas.microsoft.com/office/drawing/2014/main" id="{5D9769F8-296A-4F1A-AEBE-094831930681}"/>
                </a:ext>
              </a:extLst>
            </p:cNvPr>
            <p:cNvGrpSpPr/>
            <p:nvPr/>
          </p:nvGrpSpPr>
          <p:grpSpPr>
            <a:xfrm>
              <a:off x="5031297" y="2498095"/>
              <a:ext cx="2615207" cy="4101488"/>
              <a:chOff x="5031297" y="2498095"/>
              <a:chExt cx="2615207" cy="4101488"/>
            </a:xfrm>
          </p:grpSpPr>
          <p:pic>
            <p:nvPicPr>
              <p:cNvPr id="8" name="Image 7">
                <a:extLst>
                  <a:ext uri="{FF2B5EF4-FFF2-40B4-BE49-F238E27FC236}">
                    <a16:creationId xmlns="" xmlns:a16="http://schemas.microsoft.com/office/drawing/2014/main" id="{27036970-2937-4DEB-965B-F559053B3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1297" y="2498095"/>
                <a:ext cx="2548946" cy="4024498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031737A0-15D0-4AEB-B28E-ABFB88D37646}"/>
                  </a:ext>
                </a:extLst>
              </p:cNvPr>
              <p:cNvSpPr/>
              <p:nvPr/>
            </p:nvSpPr>
            <p:spPr>
              <a:xfrm>
                <a:off x="7262191" y="2915593"/>
                <a:ext cx="384313" cy="3683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7" name="Image 6">
              <a:extLst>
                <a:ext uri="{FF2B5EF4-FFF2-40B4-BE49-F238E27FC236}">
                  <a16:creationId xmlns="" xmlns:a16="http://schemas.microsoft.com/office/drawing/2014/main" id="{AE67FA06-3773-4F1B-B860-F292F2A26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6133" y="6416548"/>
              <a:ext cx="3679274" cy="212063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90B5B26-F00B-4D99-8E23-C7147179A495}"/>
              </a:ext>
            </a:extLst>
          </p:cNvPr>
          <p:cNvSpPr/>
          <p:nvPr/>
        </p:nvSpPr>
        <p:spPr>
          <a:xfrm>
            <a:off x="8005892" y="1513868"/>
            <a:ext cx="18437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fr-FR" sz="1000" i="1" dirty="0">
                <a:solidFill>
                  <a:srgbClr val="000000"/>
                </a:solidFill>
              </a:rPr>
              <a:t>JAMA. </a:t>
            </a:r>
            <a:r>
              <a:rPr lang="fr-FR" sz="1000" dirty="0">
                <a:solidFill>
                  <a:srgbClr val="000000"/>
                </a:solidFill>
              </a:rPr>
              <a:t>2015;314(17):1791-1792</a:t>
            </a:r>
          </a:p>
        </p:txBody>
      </p:sp>
    </p:spTree>
    <p:extLst>
      <p:ext uri="{BB962C8B-B14F-4D97-AF65-F5344CB8AC3E}">
        <p14:creationId xmlns:p14="http://schemas.microsoft.com/office/powerpoint/2010/main" val="330801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 ce que la COVID-19?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74789" y="1825624"/>
            <a:ext cx="9179011" cy="493280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SARS-CoV-2 est le virus</a:t>
            </a:r>
          </a:p>
          <a:p>
            <a:r>
              <a:rPr lang="fr-FR" dirty="0" smtClean="0"/>
              <a:t>COVID-19 (</a:t>
            </a:r>
            <a:r>
              <a:rPr lang="fr-FR" dirty="0" err="1" smtClean="0"/>
              <a:t>COronaVIrus</a:t>
            </a:r>
            <a:r>
              <a:rPr lang="fr-FR" dirty="0" smtClean="0"/>
              <a:t> Disease-2019) est la maladie</a:t>
            </a:r>
          </a:p>
          <a:p>
            <a:r>
              <a:rPr lang="fr-FR" dirty="0" smtClean="0"/>
              <a:t>C’est une zoonose</a:t>
            </a:r>
          </a:p>
          <a:p>
            <a:r>
              <a:rPr lang="fr-FR" dirty="0" smtClean="0"/>
              <a:t>Virus de la famille des coronavirus des chauves souris transmissible à l’homme, au pangolin, au furet, au chat et au tigre.</a:t>
            </a:r>
          </a:p>
          <a:p>
            <a:r>
              <a:rPr lang="fr-FR" dirty="0" smtClean="0"/>
              <a:t>Il s’agit d’un </a:t>
            </a:r>
            <a:r>
              <a:rPr lang="fr-FR" b="1" dirty="0" smtClean="0"/>
              <a:t>virus naturel</a:t>
            </a:r>
          </a:p>
          <a:p>
            <a:r>
              <a:rPr lang="fr-FR" dirty="0" smtClean="0"/>
              <a:t>Première description comme une pneumonie interstitielle en </a:t>
            </a:r>
            <a:r>
              <a:rPr lang="fr-FR" b="1" dirty="0" smtClean="0"/>
              <a:t>Janvier 2020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Son récepteur est ACE2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98" y="4449937"/>
            <a:ext cx="7422920" cy="18025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1229" t="18367" r="21520" b="21350"/>
          <a:stretch/>
        </p:blipFill>
        <p:spPr>
          <a:xfrm>
            <a:off x="10156861" y="4101058"/>
            <a:ext cx="981705" cy="5972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9558" y="4886461"/>
            <a:ext cx="599449" cy="6957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26" y="5847134"/>
            <a:ext cx="677392" cy="911290"/>
          </a:xfrm>
          <a:prstGeom prst="rect">
            <a:avLst/>
          </a:prstGeom>
        </p:spPr>
      </p:pic>
      <p:cxnSp>
        <p:nvCxnSpPr>
          <p:cNvPr id="8" name="Connecteur droit avec flèche 7"/>
          <p:cNvCxnSpPr>
            <a:endCxn id="5" idx="1"/>
          </p:cNvCxnSpPr>
          <p:nvPr/>
        </p:nvCxnSpPr>
        <p:spPr>
          <a:xfrm flipV="1">
            <a:off x="9037993" y="4399676"/>
            <a:ext cx="1118868" cy="7381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9039794" y="5242568"/>
            <a:ext cx="1191207" cy="156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endCxn id="7" idx="1"/>
          </p:cNvCxnSpPr>
          <p:nvPr/>
        </p:nvCxnSpPr>
        <p:spPr>
          <a:xfrm>
            <a:off x="9037993" y="5363002"/>
            <a:ext cx="1378033" cy="9397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2975" y="142818"/>
            <a:ext cx="2172064" cy="212627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970086" y="2250690"/>
            <a:ext cx="16893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Calibri-Bold"/>
              </a:rPr>
              <a:t>10.1016/j.cell.2020.04.004</a:t>
            </a:r>
            <a:endParaRPr lang="fr-FR" sz="10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C671B94-77FD-4D26-9F2A-3460035840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675"/>
            <a:ext cx="1947498" cy="49834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EF5C93C-0C89-4AE7-82B3-2061F2DB4C6D}"/>
              </a:ext>
            </a:extLst>
          </p:cNvPr>
          <p:cNvSpPr/>
          <p:nvPr/>
        </p:nvSpPr>
        <p:spPr>
          <a:xfrm>
            <a:off x="27646" y="6413095"/>
            <a:ext cx="2270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https://www.nature.com/articles/d41586-020-01315-7</a:t>
            </a:r>
          </a:p>
        </p:txBody>
      </p:sp>
    </p:spTree>
    <p:extLst>
      <p:ext uri="{BB962C8B-B14F-4D97-AF65-F5344CB8AC3E}">
        <p14:creationId xmlns:p14="http://schemas.microsoft.com/office/powerpoint/2010/main" val="410232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Quels sont les symptômes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0087" y="1825625"/>
            <a:ext cx="7142205" cy="4671714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Asymptomatique dans 40-60% des cas fonction de l'âge.</a:t>
            </a:r>
          </a:p>
          <a:p>
            <a:r>
              <a:rPr lang="fr-FR" dirty="0" smtClean="0"/>
              <a:t>Contagiosité: 2 jours avant le début des symptômes et pendant 7 jours fonction gravité</a:t>
            </a:r>
          </a:p>
          <a:p>
            <a:r>
              <a:rPr lang="fr-FR" dirty="0" smtClean="0"/>
              <a:t>Incubation: 5 à 10 jours</a:t>
            </a:r>
          </a:p>
          <a:p>
            <a:r>
              <a:rPr lang="fr-FR" dirty="0" smtClean="0"/>
              <a:t>Maladie générale</a:t>
            </a:r>
          </a:p>
          <a:p>
            <a:r>
              <a:rPr lang="fr-FR" dirty="0" smtClean="0"/>
              <a:t>Les symptômes dépendent de la gravité</a:t>
            </a:r>
          </a:p>
          <a:p>
            <a:r>
              <a:rPr lang="fr-FR" dirty="0" smtClean="0"/>
              <a:t>20% Hospitalisation, 5% en réa</a:t>
            </a:r>
          </a:p>
          <a:p>
            <a:r>
              <a:rPr lang="fr-FR" dirty="0" smtClean="0"/>
              <a:t>Forme grave: d’emblée ou après 7 à 10 jours d’évolution</a:t>
            </a:r>
          </a:p>
          <a:p>
            <a:r>
              <a:rPr lang="fr-FR" dirty="0" smtClean="0"/>
              <a:t>Maladie encore en cours de description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92" y="634313"/>
            <a:ext cx="4692787" cy="58021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70517" y="6319722"/>
            <a:ext cx="3344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hlinkClick r:id="rId3"/>
              </a:rPr>
              <a:t>https://www.courrierinternational.com/grand-format/covid-19-cette-maladie-est-bien-plus-quune-pneumonie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74590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Quels sont les symptômes?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Forme peu grave </a:t>
            </a:r>
            <a:r>
              <a:rPr lang="fr-FR" b="0" dirty="0" smtClean="0"/>
              <a:t>(1420 participants, 39 ans, pas de morts)</a:t>
            </a:r>
            <a:endParaRPr lang="fr-FR" b="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Maux de tête et perte de l’odorat dans </a:t>
            </a:r>
            <a:r>
              <a:rPr lang="fr-FR" dirty="0"/>
              <a:t>70% des cas </a:t>
            </a:r>
          </a:p>
          <a:p>
            <a:r>
              <a:rPr lang="fr-FR" dirty="0"/>
              <a:t>Obstruction nasale, toux, </a:t>
            </a:r>
            <a:r>
              <a:rPr lang="fr-FR" dirty="0" smtClean="0"/>
              <a:t>fatigue, douleur musculaire, écoulement nasal </a:t>
            </a:r>
            <a:r>
              <a:rPr lang="fr-FR" dirty="0"/>
              <a:t>(60%),</a:t>
            </a:r>
          </a:p>
          <a:p>
            <a:r>
              <a:rPr lang="fr-FR" dirty="0" smtClean="0"/>
              <a:t>Perte du gout et </a:t>
            </a:r>
            <a:r>
              <a:rPr lang="fr-FR" dirty="0"/>
              <a:t>maux de gorge (50%)</a:t>
            </a:r>
          </a:p>
          <a:p>
            <a:r>
              <a:rPr lang="fr-FR" dirty="0" smtClean="0"/>
              <a:t>Essoufflement </a:t>
            </a:r>
            <a:r>
              <a:rPr lang="fr-FR" dirty="0"/>
              <a:t>(48%) </a:t>
            </a:r>
            <a:endParaRPr lang="fr-FR" dirty="0" smtClean="0"/>
          </a:p>
          <a:p>
            <a:r>
              <a:rPr lang="fr-FR" dirty="0" smtClean="0"/>
              <a:t>Fièvre </a:t>
            </a:r>
            <a:r>
              <a:rPr lang="fr-FR" dirty="0"/>
              <a:t>(45%)</a:t>
            </a:r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Forme grave </a:t>
            </a:r>
            <a:r>
              <a:rPr lang="fr-FR" b="0" dirty="0" smtClean="0"/>
              <a:t>(11326 personnels hospitalisés, 72 ans, 33 % de décès)</a:t>
            </a:r>
            <a:endParaRPr lang="fr-FR" b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Toux et fièvre dans 70% des cas</a:t>
            </a:r>
          </a:p>
          <a:p>
            <a:r>
              <a:rPr lang="fr-FR" dirty="0" smtClean="0"/>
              <a:t>Essoufflement: 65%</a:t>
            </a:r>
          </a:p>
          <a:p>
            <a:r>
              <a:rPr lang="fr-FR" dirty="0" smtClean="0"/>
              <a:t>Fatigue: 40%</a:t>
            </a:r>
          </a:p>
          <a:p>
            <a:r>
              <a:rPr lang="fr-FR" dirty="0" smtClean="0"/>
              <a:t>Diarrhée et vomissements: 20%</a:t>
            </a:r>
          </a:p>
          <a:p>
            <a:r>
              <a:rPr lang="fr-FR" dirty="0" smtClean="0"/>
              <a:t>Myalgies (18%)</a:t>
            </a:r>
          </a:p>
          <a:p>
            <a:r>
              <a:rPr lang="fr-FR" dirty="0" smtClean="0"/>
              <a:t>Maux de tête (15%)</a:t>
            </a:r>
          </a:p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790881" y="6189663"/>
            <a:ext cx="2206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10.1111/JOIM.13089 </a:t>
            </a:r>
          </a:p>
        </p:txBody>
      </p:sp>
      <p:sp>
        <p:nvSpPr>
          <p:cNvPr id="9" name="Rectangle 8"/>
          <p:cNvSpPr/>
          <p:nvPr/>
        </p:nvSpPr>
        <p:spPr>
          <a:xfrm>
            <a:off x="8586699" y="6281996"/>
            <a:ext cx="33416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10.1101/2020.04.23.20076042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869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Est-ce que c’est grave comme maladie?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mortalité chez les patients </a:t>
            </a:r>
            <a:r>
              <a:rPr lang="fr-FR" b="1" dirty="0" smtClean="0"/>
              <a:t>infectés</a:t>
            </a:r>
            <a:r>
              <a:rPr lang="fr-FR" dirty="0" smtClean="0"/>
              <a:t> (asymptomatique et symptomatique): 4 cas sur mille soit 0,4% soit 4 000 morts/million </a:t>
            </a:r>
          </a:p>
          <a:p>
            <a:r>
              <a:rPr lang="fr-FR" dirty="0" smtClean="0"/>
              <a:t>L'âge est le facteur avec le plus d’impact (40 ans)</a:t>
            </a:r>
          </a:p>
          <a:p>
            <a:r>
              <a:rPr lang="fr-FR" dirty="0" smtClean="0"/>
              <a:t>Le sexe masculin est de mauvais pronostic</a:t>
            </a:r>
          </a:p>
          <a:p>
            <a:r>
              <a:rPr lang="fr-FR" dirty="0" smtClean="0"/>
              <a:t>Toutes les maladies chroniques sont des facteurs de risque de forme grave de la COVID-19</a:t>
            </a:r>
          </a:p>
          <a:p>
            <a:pPr lvl="1"/>
            <a:r>
              <a:rPr lang="fr-FR" dirty="0" smtClean="0"/>
              <a:t>Obésité</a:t>
            </a:r>
          </a:p>
          <a:p>
            <a:pPr lvl="1"/>
            <a:r>
              <a:rPr lang="fr-FR" dirty="0" smtClean="0"/>
              <a:t>Diabète</a:t>
            </a:r>
          </a:p>
          <a:p>
            <a:pPr lvl="1"/>
            <a:r>
              <a:rPr lang="fr-FR" dirty="0" smtClean="0"/>
              <a:t>Maladie rénale chronique</a:t>
            </a:r>
          </a:p>
          <a:p>
            <a:pPr lvl="1"/>
            <a:r>
              <a:rPr lang="fr-FR" dirty="0" smtClean="0"/>
              <a:t>Immunosuppression (en particulier hémopathie maligne et transplantation)</a:t>
            </a:r>
          </a:p>
          <a:p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5494638" y="6176963"/>
            <a:ext cx="6697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https://www.medrxiv.org/content/10.1101/2020.05.06.20092999v1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303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Est-ce que c’est grave comme </a:t>
            </a:r>
            <a:r>
              <a:rPr lang="fr-FR" dirty="0" smtClean="0"/>
              <a:t>maladie infectieuse?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03" y="1778736"/>
            <a:ext cx="4950939" cy="5001698"/>
          </a:xfrm>
        </p:spPr>
      </p:pic>
      <p:sp>
        <p:nvSpPr>
          <p:cNvPr id="5" name="ZoneTexte 4"/>
          <p:cNvSpPr txBox="1"/>
          <p:nvPr/>
        </p:nvSpPr>
        <p:spPr>
          <a:xfrm>
            <a:off x="3543618" y="2207740"/>
            <a:ext cx="476701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Nombre moyen de décès par jour dans le monde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le virus se transmet il?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09816"/>
            <a:ext cx="10515600" cy="547816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Gouttelettes: </a:t>
            </a:r>
            <a:r>
              <a:rPr lang="fr-FR" dirty="0" smtClean="0"/>
              <a:t>direct </a:t>
            </a:r>
            <a:r>
              <a:rPr lang="fr-FR" dirty="0" smtClean="0"/>
              <a:t>ou vous touchez une surface </a:t>
            </a:r>
            <a:r>
              <a:rPr lang="fr-FR" dirty="0" smtClean="0"/>
              <a:t>contaminée</a:t>
            </a:r>
          </a:p>
          <a:p>
            <a:pPr lvl="1"/>
            <a:r>
              <a:rPr lang="fr-FR" dirty="0" smtClean="0"/>
              <a:t>Masque</a:t>
            </a:r>
            <a:endParaRPr lang="fr-FR" dirty="0" smtClean="0"/>
          </a:p>
          <a:p>
            <a:pPr lvl="1"/>
            <a:r>
              <a:rPr lang="fr-FR" dirty="0" smtClean="0"/>
              <a:t>Ne résiste pas à la désinfection (savon+++)</a:t>
            </a:r>
          </a:p>
          <a:p>
            <a:r>
              <a:rPr lang="fr-FR" dirty="0" smtClean="0"/>
              <a:t>Dans l’air, les aérosols: </a:t>
            </a:r>
          </a:p>
          <a:p>
            <a:pPr lvl="1"/>
            <a:r>
              <a:rPr lang="fr-FR" dirty="0" smtClean="0"/>
              <a:t>Uniquement dans les espaces confinés: toilettes +++</a:t>
            </a:r>
          </a:p>
          <a:p>
            <a:pPr lvl="1"/>
            <a:r>
              <a:rPr lang="fr-FR" dirty="0" smtClean="0"/>
              <a:t>Importance d’aérer</a:t>
            </a:r>
          </a:p>
          <a:p>
            <a:r>
              <a:rPr lang="fr-FR" dirty="0" smtClean="0"/>
              <a:t>Se protéger</a:t>
            </a:r>
          </a:p>
          <a:p>
            <a:pPr lvl="1"/>
            <a:r>
              <a:rPr lang="fr-FR" dirty="0" smtClean="0"/>
              <a:t>Lavez vous les mains souvent</a:t>
            </a:r>
          </a:p>
          <a:p>
            <a:pPr lvl="1"/>
            <a:r>
              <a:rPr lang="fr-FR" dirty="0" smtClean="0"/>
              <a:t>Nettoyez les surfaces souvent</a:t>
            </a:r>
          </a:p>
          <a:p>
            <a:pPr lvl="1"/>
            <a:r>
              <a:rPr lang="fr-FR" dirty="0" smtClean="0"/>
              <a:t>Evitez le contact avec des malades</a:t>
            </a:r>
          </a:p>
          <a:p>
            <a:pPr lvl="1"/>
            <a:r>
              <a:rPr lang="fr-FR" dirty="0" smtClean="0"/>
              <a:t>Distance d’au moins un mètre.</a:t>
            </a:r>
          </a:p>
          <a:p>
            <a:pPr lvl="1"/>
            <a:r>
              <a:rPr lang="fr-FR" dirty="0" smtClean="0"/>
              <a:t>Evitez les toilettes </a:t>
            </a:r>
            <a:r>
              <a:rPr lang="fr-FR" dirty="0" smtClean="0"/>
              <a:t>publiques</a:t>
            </a:r>
          </a:p>
          <a:p>
            <a:r>
              <a:rPr lang="fr-FR" dirty="0" smtClean="0"/>
              <a:t>Le but avoir un </a:t>
            </a:r>
            <a:r>
              <a:rPr lang="fr-FR" dirty="0" err="1" smtClean="0"/>
              <a:t>Rt</a:t>
            </a:r>
            <a:r>
              <a:rPr lang="fr-FR" dirty="0" smtClean="0"/>
              <a:t> &lt;1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02" y="82378"/>
            <a:ext cx="1868644" cy="29390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866" y="3268829"/>
            <a:ext cx="4720280" cy="35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8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5504" cy="1325563"/>
          </a:xfrm>
        </p:spPr>
        <p:txBody>
          <a:bodyPr/>
          <a:lstStyle/>
          <a:p>
            <a:r>
              <a:rPr lang="fr-FR" dirty="0"/>
              <a:t>La problématique des a(pauci)symptomatiques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08490"/>
            <a:ext cx="10515600" cy="4351338"/>
          </a:xfrm>
        </p:spPr>
        <p:txBody>
          <a:bodyPr/>
          <a:lstStyle/>
          <a:p>
            <a:r>
              <a:rPr lang="fr-FR" dirty="0"/>
              <a:t>Fréquence des asymptomatiques: </a:t>
            </a:r>
            <a:r>
              <a:rPr lang="fr-FR" dirty="0" smtClean="0"/>
              <a:t>6% </a:t>
            </a:r>
            <a:r>
              <a:rPr lang="fr-FR" dirty="0"/>
              <a:t>à 87% en fonction des </a:t>
            </a:r>
            <a:r>
              <a:rPr lang="fr-FR" dirty="0" smtClean="0"/>
              <a:t>articles</a:t>
            </a:r>
            <a:endParaRPr lang="fr-FR" dirty="0"/>
          </a:p>
          <a:p>
            <a:r>
              <a:rPr lang="fr-FR" dirty="0"/>
              <a:t>Les enfants sont autant infectés mais ils </a:t>
            </a:r>
            <a:r>
              <a:rPr lang="fr-FR" dirty="0" smtClean="0"/>
              <a:t>ont moins de symptômes</a:t>
            </a:r>
            <a:endParaRPr lang="fr-FR" dirty="0"/>
          </a:p>
          <a:p>
            <a:r>
              <a:rPr lang="fr-FR" dirty="0"/>
              <a:t>9 % des cas initiaux ont contaminés 80% des proches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124" y="2944627"/>
            <a:ext cx="5056529" cy="37397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80024" y="6468968"/>
            <a:ext cx="24336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b="1" dirty="0">
                <a:latin typeface="Shaker2Lancet-Bold"/>
              </a:rPr>
              <a:t>https://doi.org/10.1016/S1473-3099(20)30287-5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917418"/>
              </p:ext>
            </p:extLst>
          </p:nvPr>
        </p:nvGraphicFramePr>
        <p:xfrm>
          <a:off x="396920" y="2842059"/>
          <a:ext cx="5600227" cy="4015942"/>
        </p:xfrm>
        <a:graphic>
          <a:graphicData uri="http://schemas.openxmlformats.org/drawingml/2006/table">
            <a:tbl>
              <a:tblPr/>
              <a:tblGrid>
                <a:gridCol w="1348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8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25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46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74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84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18723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700" b="1" dirty="0" err="1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Cohort</a:t>
                      </a:r>
                      <a:endParaRPr lang="fr-FR" sz="700" b="1" dirty="0">
                        <a:solidFill>
                          <a:srgbClr val="585858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6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 b="1" dirty="0" err="1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Tested</a:t>
                      </a:r>
                      <a:endParaRPr lang="fr-FR" sz="700" b="1" dirty="0">
                        <a:solidFill>
                          <a:srgbClr val="585858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 b="1" dirty="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SARS-CoV-2 positive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 b="1" dirty="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 b="1" dirty="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Positive, but </a:t>
                      </a:r>
                      <a:r>
                        <a:rPr lang="fr-FR" sz="700" b="1" dirty="0" err="1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asymptomatic</a:t>
                      </a:r>
                      <a:endParaRPr lang="fr-FR" sz="700" b="1" dirty="0">
                        <a:solidFill>
                          <a:srgbClr val="585858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 b="1" dirty="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</a:p>
                  </a:txBody>
                  <a:tcPr marL="19731" marR="19731" marT="13154" marB="13154" anchor="b">
                    <a:lnL w="9525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268">
                <a:tc>
                  <a:txBody>
                    <a:bodyPr/>
                    <a:lstStyle/>
                    <a:p>
                      <a:pPr algn="l" rtl="0" fontAlgn="b"/>
                      <a:endParaRPr lang="fr-FR" sz="700" b="1">
                        <a:solidFill>
                          <a:srgbClr val="585858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8096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6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700" b="1">
                        <a:solidFill>
                          <a:srgbClr val="585858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6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700" b="1" dirty="0">
                        <a:solidFill>
                          <a:srgbClr val="585858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700" b="1">
                        <a:solidFill>
                          <a:srgbClr val="585858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700" b="1" dirty="0">
                        <a:solidFill>
                          <a:srgbClr val="585858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700" b="1">
                        <a:solidFill>
                          <a:srgbClr val="585858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6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268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700" u="none" strike="noStrike">
                          <a:solidFill>
                            <a:srgbClr val="3960AB"/>
                          </a:solidFill>
                          <a:effectLst/>
                          <a:latin typeface="Georgia" panose="02040502050405020303" pitchFamily="18" charset="0"/>
                          <a:hlinkClick r:id="rId3"/>
                        </a:rPr>
                        <a:t>Iceland residents</a:t>
                      </a:r>
                      <a:endParaRPr lang="fr-FR" sz="700" u="sng">
                        <a:solidFill>
                          <a:srgbClr val="3960AB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96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13,080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8096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6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 dirty="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100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9C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0.8%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43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96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43.0%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8096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6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6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268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700" u="none" strike="noStrike">
                          <a:solidFill>
                            <a:srgbClr val="3960AB"/>
                          </a:solidFill>
                          <a:effectLst/>
                          <a:latin typeface="Georgia" panose="02040502050405020303" pitchFamily="18" charset="0"/>
                          <a:hlinkClick r:id="rId4"/>
                        </a:rPr>
                        <a:t>Vo’, Italy residents</a:t>
                      </a:r>
                      <a:endParaRPr lang="fr-FR" sz="700" u="sng">
                        <a:solidFill>
                          <a:srgbClr val="3960AB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9C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5,155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6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9C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 dirty="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102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E09C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9C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2.0%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43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42.2%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9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9C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0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solidFill>
                            <a:srgbClr val="3960AB"/>
                          </a:solidFill>
                          <a:effectLst/>
                          <a:latin typeface="Georgia" panose="02040502050405020303" pitchFamily="18" charset="0"/>
                          <a:hlinkClick r:id="rId5"/>
                        </a:rPr>
                        <a:t>Diamond Princess cruise ship passengers and crew</a:t>
                      </a:r>
                      <a:endParaRPr lang="en-US" sz="700" u="sng">
                        <a:solidFill>
                          <a:srgbClr val="3960AB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E09C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9C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3,711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C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 dirty="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712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4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 dirty="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19.2%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5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331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2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9C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46.5%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E09C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9C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9C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9997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700" u="none" strike="noStrike">
                          <a:solidFill>
                            <a:srgbClr val="3960AB"/>
                          </a:solidFill>
                          <a:effectLst/>
                          <a:latin typeface="Georgia" panose="02040502050405020303" pitchFamily="18" charset="0"/>
                          <a:hlinkClick r:id="rId6"/>
                        </a:rPr>
                        <a:t>Boston homeless shelter occupants</a:t>
                      </a:r>
                      <a:endParaRPr lang="fr-FR" sz="700" u="sng">
                        <a:solidFill>
                          <a:srgbClr val="3960AB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A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408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F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147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4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 dirty="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36.0%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9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 dirty="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129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5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9C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87.8%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9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solidFill>
                            <a:srgbClr val="3960AB"/>
                          </a:solidFill>
                          <a:effectLst/>
                          <a:latin typeface="Georgia" panose="02040502050405020303" pitchFamily="18" charset="0"/>
                          <a:hlinkClick r:id="rId7"/>
                        </a:rPr>
                        <a:t>New York City obstetrical patients</a:t>
                      </a:r>
                      <a:endParaRPr lang="en-US" sz="700" u="sng">
                        <a:solidFill>
                          <a:srgbClr val="3960AB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2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214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7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33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15.4%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4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9C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 dirty="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29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E09C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9C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87.9%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8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99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solidFill>
                            <a:srgbClr val="3960AB"/>
                          </a:solidFill>
                          <a:effectLst/>
                          <a:latin typeface="Georgia" panose="02040502050405020303" pitchFamily="18" charset="0"/>
                          <a:hlinkClick r:id="rId8"/>
                        </a:rPr>
                        <a:t>USS Theodore Roosevelt aircraft carrier crew</a:t>
                      </a:r>
                      <a:endParaRPr lang="en-US" sz="700" u="sng">
                        <a:solidFill>
                          <a:srgbClr val="3960AB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4,954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5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856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17.3%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 dirty="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~500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7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58.4%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B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70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solidFill>
                            <a:srgbClr val="3960AB"/>
                          </a:solidFill>
                          <a:effectLst/>
                          <a:latin typeface="Georgia" panose="02040502050405020303" pitchFamily="18" charset="0"/>
                          <a:hlinkClick r:id="rId9"/>
                        </a:rPr>
                        <a:t>Japanese citizens evacuated from Wuhan, China</a:t>
                      </a:r>
                      <a:endParaRPr lang="en-US" sz="700" u="sng">
                        <a:solidFill>
                          <a:srgbClr val="3960AB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565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13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2.3%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7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 dirty="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3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30.8%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70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solidFill>
                            <a:srgbClr val="3960AB"/>
                          </a:solidFill>
                          <a:effectLst/>
                          <a:latin typeface="Georgia" panose="02040502050405020303" pitchFamily="18" charset="0"/>
                          <a:hlinkClick r:id="rId10"/>
                        </a:rPr>
                        <a:t>Greek citizens evacuated from UK, Spain, and Turkey*</a:t>
                      </a:r>
                      <a:endParaRPr lang="en-US" sz="700" u="sng">
                        <a:solidFill>
                          <a:srgbClr val="3960AB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5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783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F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40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7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5.1%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3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 dirty="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35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 dirty="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87.5%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9997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700" u="none" strike="noStrike">
                          <a:solidFill>
                            <a:srgbClr val="3960AB"/>
                          </a:solidFill>
                          <a:effectLst/>
                          <a:latin typeface="Georgia" panose="02040502050405020303" pitchFamily="18" charset="0"/>
                          <a:hlinkClick r:id="rId11"/>
                        </a:rPr>
                        <a:t>Charles de Gaulle aircraft carrier crew</a:t>
                      </a:r>
                      <a:endParaRPr lang="fr-FR" sz="700" u="sng">
                        <a:solidFill>
                          <a:srgbClr val="3960AB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1,760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7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1,046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F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59.4%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7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~500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 dirty="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47.8%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3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99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solidFill>
                            <a:srgbClr val="3960AB"/>
                          </a:solidFill>
                          <a:effectLst/>
                          <a:latin typeface="Georgia" panose="02040502050405020303" pitchFamily="18" charset="0"/>
                          <a:hlinkClick r:id="rId12"/>
                        </a:rPr>
                        <a:t>Los Angeles homeless shelter occupants</a:t>
                      </a:r>
                      <a:endParaRPr lang="en-US" sz="700" u="sng">
                        <a:solidFill>
                          <a:srgbClr val="3960AB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178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8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43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3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24.2%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3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27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7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 dirty="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62.8%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70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solidFill>
                            <a:srgbClr val="3960AB"/>
                          </a:solidFill>
                          <a:effectLst/>
                          <a:latin typeface="Georgia" panose="02040502050405020303" pitchFamily="18" charset="0"/>
                          <a:hlinkClick r:id="rId13"/>
                        </a:rPr>
                        <a:t>King County, Washington nursing facility residents</a:t>
                      </a:r>
                      <a:endParaRPr lang="en-US" sz="700" u="sng">
                        <a:solidFill>
                          <a:srgbClr val="3960AB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A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76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7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48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0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63.2%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7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7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 dirty="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6.3%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2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70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>
                          <a:solidFill>
                            <a:srgbClr val="3960AB"/>
                          </a:solidFill>
                          <a:effectLst/>
                          <a:latin typeface="Georgia" panose="02040502050405020303" pitchFamily="18" charset="0"/>
                          <a:hlinkClick r:id="rId14"/>
                        </a:rPr>
                        <a:t>Arkansas, North Carolina, Ohio and Virginia inmates</a:t>
                      </a:r>
                      <a:endParaRPr lang="en-US" sz="700" u="sng">
                        <a:solidFill>
                          <a:srgbClr val="3960AB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0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4,693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9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3,277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B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69.8%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8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3,146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2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 dirty="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96.0%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B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99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solidFill>
                            <a:srgbClr val="3960AB"/>
                          </a:solidFill>
                          <a:effectLst/>
                          <a:latin typeface="Georgia" panose="02040502050405020303" pitchFamily="18" charset="0"/>
                          <a:hlinkClick r:id="rId15"/>
                        </a:rPr>
                        <a:t>New Jersey university and hospital employees</a:t>
                      </a:r>
                      <a:endParaRPr lang="en-US" sz="700" u="sng">
                        <a:solidFill>
                          <a:srgbClr val="3960AB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829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41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4.9%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27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700" dirty="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65.9%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9128">
                <a:tc gridSpan="6">
                  <a:txBody>
                    <a:bodyPr/>
                    <a:lstStyle/>
                    <a:p>
                      <a:pPr algn="l" rtl="0" fontAlgn="b"/>
                      <a:r>
                        <a:rPr lang="en-US" sz="700" dirty="0">
                          <a:solidFill>
                            <a:srgbClr val="585858"/>
                          </a:solidFill>
                          <a:effectLst/>
                          <a:latin typeface="Georgia" panose="02040502050405020303" pitchFamily="18" charset="0"/>
                        </a:rPr>
                        <a:t>*Data clarified via personal communication with co-author</a:t>
                      </a:r>
                    </a:p>
                  </a:txBody>
                  <a:tcPr marL="19731" marR="19731" marT="13154" marB="13154" anchor="b">
                    <a:lnL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"/>
                      <a:endParaRPr lang="fr-FR" sz="1200">
                        <a:effectLst/>
                      </a:endParaRPr>
                    </a:p>
                  </a:txBody>
                  <a:tcPr marL="19731" marR="19731" marT="0" marB="0" anchor="b">
                    <a:lnL>
                      <a:noFill/>
                    </a:lnL>
                    <a:lnR w="9525" cap="flat" cmpd="sng" algn="ctr">
                      <a:solidFill>
                        <a:srgbClr val="3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"/>
                      <a:endParaRPr lang="fr-FR" sz="1200">
                        <a:effectLst/>
                      </a:endParaRPr>
                    </a:p>
                  </a:txBody>
                  <a:tcPr marL="19731" marR="19731" marT="0" marB="0" anchor="b">
                    <a:lnL w="9525" cap="flat" cmpd="sng" algn="ctr">
                      <a:solidFill>
                        <a:srgbClr val="309E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200"/>
                    </a:p>
                  </a:txBody>
                  <a:tcPr marL="63139" marR="63139" marT="31570" marB="31570">
                    <a:lnL w="9525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09D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 sz="1200"/>
                    </a:p>
                  </a:txBody>
                  <a:tcPr marL="63139" marR="63139" marT="31570" marB="31570">
                    <a:lnT w="12700" cap="flat" cmpd="sng" algn="ctr">
                      <a:solidFill>
                        <a:srgbClr val="709A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3139" marR="63139" marT="31570" marB="31570">
                    <a:lnT w="12700" cap="flat" cmpd="sng" algn="ctr">
                      <a:solidFill>
                        <a:srgbClr val="209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9448" y="11163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8748" y="6684412"/>
            <a:ext cx="6313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hlinkClick r:id="rId16"/>
              </a:rPr>
              <a:t>https://www.scripps.edu/science-and-medicine/translational-institute/about/news/sarc-cov-2-infection/index.html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4561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1033</Words>
  <Application>Microsoft Office PowerPoint</Application>
  <PresentationFormat>Grand écran</PresentationFormat>
  <Paragraphs>243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Calibri-Bold</vt:lpstr>
      <vt:lpstr>Georgia</vt:lpstr>
      <vt:lpstr>Guardian TextSans Web</vt:lpstr>
      <vt:lpstr>OTNEJMScalaSansLF-Bold</vt:lpstr>
      <vt:lpstr>Shaker2Lancet-Bold</vt:lpstr>
      <vt:lpstr>Thème Office</vt:lpstr>
      <vt:lpstr>COVID-19 et Rein Episode Patient 2</vt:lpstr>
      <vt:lpstr>Confluences d’intérêts</vt:lpstr>
      <vt:lpstr>Qu’est ce que la COVID-19?</vt:lpstr>
      <vt:lpstr>Quels sont les symptômes ?</vt:lpstr>
      <vt:lpstr>Quels sont les symptômes?</vt:lpstr>
      <vt:lpstr>Est-ce que c’est grave comme maladie?</vt:lpstr>
      <vt:lpstr>Est-ce que c’est grave comme maladie infectieuse?</vt:lpstr>
      <vt:lpstr>Comment le virus se transmet il?</vt:lpstr>
      <vt:lpstr>La problématique des a(pauci)symptomatiques</vt:lpstr>
      <vt:lpstr>La non-question du masque</vt:lpstr>
      <vt:lpstr>Comment faire le diagnostic?</vt:lpstr>
      <vt:lpstr>En France, en dialyse et en transplantation</vt:lpstr>
      <vt:lpstr>Effets de la COVID-19</vt:lpstr>
      <vt:lpstr>Des effets du confinement ou le retour du politique</vt:lpstr>
      <vt:lpstr>Traitement</vt:lpstr>
      <vt:lpstr>Conclusion</vt:lpstr>
    </vt:vector>
  </TitlesOfParts>
  <Company>AP-HM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et Rein Episode Patient</dc:title>
  <dc:creator>Stéphane Burtey</dc:creator>
  <cp:lastModifiedBy>Stéphane Burtey</cp:lastModifiedBy>
  <cp:revision>45</cp:revision>
  <dcterms:created xsi:type="dcterms:W3CDTF">2020-04-14T08:26:40Z</dcterms:created>
  <dcterms:modified xsi:type="dcterms:W3CDTF">2020-05-12T14:03:28Z</dcterms:modified>
</cp:coreProperties>
</file>