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9"/>
  </p:notesMasterIdLst>
  <p:sldIdLst>
    <p:sldId id="256" r:id="rId2"/>
    <p:sldId id="271" r:id="rId3"/>
    <p:sldId id="257" r:id="rId4"/>
    <p:sldId id="260" r:id="rId5"/>
    <p:sldId id="261" r:id="rId6"/>
    <p:sldId id="262" r:id="rId7"/>
    <p:sldId id="267" r:id="rId8"/>
    <p:sldId id="264" r:id="rId9"/>
    <p:sldId id="265" r:id="rId10"/>
    <p:sldId id="266" r:id="rId11"/>
    <p:sldId id="263" r:id="rId12"/>
    <p:sldId id="258" r:id="rId13"/>
    <p:sldId id="268" r:id="rId14"/>
    <p:sldId id="259" r:id="rId15"/>
    <p:sldId id="269" r:id="rId16"/>
    <p:sldId id="270" r:id="rId17"/>
    <p:sldId id="272" r:id="rId18"/>
  </p:sldIdLst>
  <p:sldSz cx="10287000" cy="6858000" type="35mm"/>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55"/>
    <p:restoredTop sz="94568"/>
  </p:normalViewPr>
  <p:slideViewPr>
    <p:cSldViewPr snapToGrid="0" snapToObjects="1">
      <p:cViewPr varScale="1">
        <p:scale>
          <a:sx n="124" d="100"/>
          <a:sy n="124" d="100"/>
        </p:scale>
        <p:origin x="184" y="2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60587E-335D-D24D-8D3C-C8B773A069DF}" type="datetimeFigureOut">
              <a:rPr lang="fr-FR" smtClean="0"/>
              <a:t>05/05/2020</a:t>
            </a:fld>
            <a:endParaRPr lang="fr-FR"/>
          </a:p>
        </p:txBody>
      </p:sp>
      <p:sp>
        <p:nvSpPr>
          <p:cNvPr id="4" name="Espace réservé de l'image des diapositives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650911-CCF9-4B41-BEA4-0D90DB1F916E}" type="slidenum">
              <a:rPr lang="fr-FR" smtClean="0"/>
              <a:t>‹N°›</a:t>
            </a:fld>
            <a:endParaRPr lang="fr-FR"/>
          </a:p>
        </p:txBody>
      </p:sp>
    </p:spTree>
    <p:extLst>
      <p:ext uri="{BB962C8B-B14F-4D97-AF65-F5344CB8AC3E}">
        <p14:creationId xmlns:p14="http://schemas.microsoft.com/office/powerpoint/2010/main" val="2414862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1122363"/>
            <a:ext cx="874395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285875" y="3602038"/>
            <a:ext cx="771525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F406568C-9923-BD4C-A05C-ADF8F833641B}" type="datetime1">
              <a:rPr lang="fr-FR" smtClean="0"/>
              <a:t>05/05/2020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4635D2A-469A-3146-8418-C3C7E43DF945}" type="slidenum">
              <a:rPr lang="fr-FR" smtClean="0"/>
              <a:t>‹N°›</a:t>
            </a:fld>
            <a:endParaRPr lang="fr-FR"/>
          </a:p>
        </p:txBody>
      </p:sp>
    </p:spTree>
    <p:extLst>
      <p:ext uri="{BB962C8B-B14F-4D97-AF65-F5344CB8AC3E}">
        <p14:creationId xmlns:p14="http://schemas.microsoft.com/office/powerpoint/2010/main" val="3351683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9D413172-4C60-1C47-9A1E-1755B459FBDA}" type="datetime1">
              <a:rPr lang="fr-FR" smtClean="0"/>
              <a:t>05/05/2020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4635D2A-469A-3146-8418-C3C7E43DF945}" type="slidenum">
              <a:rPr lang="fr-FR" smtClean="0"/>
              <a:t>‹N°›</a:t>
            </a:fld>
            <a:endParaRPr lang="fr-FR"/>
          </a:p>
        </p:txBody>
      </p:sp>
    </p:spTree>
    <p:extLst>
      <p:ext uri="{BB962C8B-B14F-4D97-AF65-F5344CB8AC3E}">
        <p14:creationId xmlns:p14="http://schemas.microsoft.com/office/powerpoint/2010/main" val="1376131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1635" y="365125"/>
            <a:ext cx="2218134"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707232" y="365125"/>
            <a:ext cx="6525816" cy="5811838"/>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6F2DCD1B-C915-A44C-BB55-7F12DEFB6B50}" type="datetime1">
              <a:rPr lang="fr-FR" smtClean="0"/>
              <a:t>05/05/2020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4635D2A-469A-3146-8418-C3C7E43DF945}" type="slidenum">
              <a:rPr lang="fr-FR" smtClean="0"/>
              <a:t>‹N°›</a:t>
            </a:fld>
            <a:endParaRPr lang="fr-FR"/>
          </a:p>
        </p:txBody>
      </p:sp>
    </p:spTree>
    <p:extLst>
      <p:ext uri="{BB962C8B-B14F-4D97-AF65-F5344CB8AC3E}">
        <p14:creationId xmlns:p14="http://schemas.microsoft.com/office/powerpoint/2010/main" val="1347099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D56363D0-11C3-9640-B0C6-D96DCC2178EC}" type="datetime1">
              <a:rPr lang="fr-FR" smtClean="0"/>
              <a:t>05/05/2020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4635D2A-469A-3146-8418-C3C7E43DF945}" type="slidenum">
              <a:rPr lang="fr-FR" smtClean="0"/>
              <a:t>‹N°›</a:t>
            </a:fld>
            <a:endParaRPr lang="fr-FR"/>
          </a:p>
        </p:txBody>
      </p:sp>
    </p:spTree>
    <p:extLst>
      <p:ext uri="{BB962C8B-B14F-4D97-AF65-F5344CB8AC3E}">
        <p14:creationId xmlns:p14="http://schemas.microsoft.com/office/powerpoint/2010/main" val="815625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01874" y="1709740"/>
            <a:ext cx="8872538"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701874" y="4589465"/>
            <a:ext cx="887253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792DBC79-8E4E-B742-BA73-5BDDE0BF6C6D}" type="datetime1">
              <a:rPr lang="fr-FR" smtClean="0"/>
              <a:t>05/05/2020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4635D2A-469A-3146-8418-C3C7E43DF945}" type="slidenum">
              <a:rPr lang="fr-FR" smtClean="0"/>
              <a:t>‹N°›</a:t>
            </a:fld>
            <a:endParaRPr lang="fr-FR"/>
          </a:p>
        </p:txBody>
      </p:sp>
    </p:spTree>
    <p:extLst>
      <p:ext uri="{BB962C8B-B14F-4D97-AF65-F5344CB8AC3E}">
        <p14:creationId xmlns:p14="http://schemas.microsoft.com/office/powerpoint/2010/main" val="1044658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707231" y="1825625"/>
            <a:ext cx="4371975" cy="4351338"/>
          </a:xfrm>
        </p:spPr>
        <p:txBody>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5207794" y="1825625"/>
            <a:ext cx="4371975" cy="4351338"/>
          </a:xfrm>
        </p:spPr>
        <p:txBody>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84271577-9830-3249-A451-6A9BEB41353E}" type="datetime1">
              <a:rPr lang="fr-FR" smtClean="0"/>
              <a:t>05/05/2020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4635D2A-469A-3146-8418-C3C7E43DF945}" type="slidenum">
              <a:rPr lang="fr-FR" smtClean="0"/>
              <a:t>‹N°›</a:t>
            </a:fld>
            <a:endParaRPr lang="fr-FR"/>
          </a:p>
        </p:txBody>
      </p:sp>
    </p:spTree>
    <p:extLst>
      <p:ext uri="{BB962C8B-B14F-4D97-AF65-F5344CB8AC3E}">
        <p14:creationId xmlns:p14="http://schemas.microsoft.com/office/powerpoint/2010/main" val="3715687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708571" y="365127"/>
            <a:ext cx="8872538"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708572" y="1681163"/>
            <a:ext cx="435188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708572" y="2505075"/>
            <a:ext cx="4351883" cy="3684588"/>
          </a:xfrm>
        </p:spPr>
        <p:txBody>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5207794" y="1681163"/>
            <a:ext cx="437331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5207794" y="2505075"/>
            <a:ext cx="4373315" cy="3684588"/>
          </a:xfrm>
        </p:spPr>
        <p:txBody>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6F753C71-2CB3-F24C-B0D4-A82C11D83B6F}" type="datetime1">
              <a:rPr lang="fr-FR" smtClean="0"/>
              <a:t>05/05/2020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4635D2A-469A-3146-8418-C3C7E43DF945}" type="slidenum">
              <a:rPr lang="fr-FR" smtClean="0"/>
              <a:t>‹N°›</a:t>
            </a:fld>
            <a:endParaRPr lang="fr-FR"/>
          </a:p>
        </p:txBody>
      </p:sp>
    </p:spTree>
    <p:extLst>
      <p:ext uri="{BB962C8B-B14F-4D97-AF65-F5344CB8AC3E}">
        <p14:creationId xmlns:p14="http://schemas.microsoft.com/office/powerpoint/2010/main" val="1463011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CF7B75D-8DC6-1148-AA5B-7B8A378F0631}" type="datetime1">
              <a:rPr lang="fr-FR" smtClean="0"/>
              <a:t>05/05/2020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4635D2A-469A-3146-8418-C3C7E43DF945}" type="slidenum">
              <a:rPr lang="fr-FR" smtClean="0"/>
              <a:t>‹N°›</a:t>
            </a:fld>
            <a:endParaRPr lang="fr-FR"/>
          </a:p>
        </p:txBody>
      </p:sp>
    </p:spTree>
    <p:extLst>
      <p:ext uri="{BB962C8B-B14F-4D97-AF65-F5344CB8AC3E}">
        <p14:creationId xmlns:p14="http://schemas.microsoft.com/office/powerpoint/2010/main" val="2027339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2DF22-0CD0-E74A-A287-7DF8FB8E7E38}" type="datetime1">
              <a:rPr lang="fr-FR" smtClean="0"/>
              <a:t>05/05/2020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4635D2A-469A-3146-8418-C3C7E43DF945}" type="slidenum">
              <a:rPr lang="fr-FR" smtClean="0"/>
              <a:t>‹N°›</a:t>
            </a:fld>
            <a:endParaRPr lang="fr-FR"/>
          </a:p>
        </p:txBody>
      </p:sp>
    </p:spTree>
    <p:extLst>
      <p:ext uri="{BB962C8B-B14F-4D97-AF65-F5344CB8AC3E}">
        <p14:creationId xmlns:p14="http://schemas.microsoft.com/office/powerpoint/2010/main" val="3776344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08571" y="457200"/>
            <a:ext cx="3317825"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4373315" y="987427"/>
            <a:ext cx="520779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708571" y="2057400"/>
            <a:ext cx="3317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238BF912-092D-8A41-846F-4BD5C258B616}" type="datetime1">
              <a:rPr lang="fr-FR" smtClean="0"/>
              <a:t>05/05/2020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4635D2A-469A-3146-8418-C3C7E43DF945}" type="slidenum">
              <a:rPr lang="fr-FR" smtClean="0"/>
              <a:t>‹N°›</a:t>
            </a:fld>
            <a:endParaRPr lang="fr-FR"/>
          </a:p>
        </p:txBody>
      </p:sp>
    </p:spTree>
    <p:extLst>
      <p:ext uri="{BB962C8B-B14F-4D97-AF65-F5344CB8AC3E}">
        <p14:creationId xmlns:p14="http://schemas.microsoft.com/office/powerpoint/2010/main" val="3411002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08571" y="457200"/>
            <a:ext cx="3317825"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4373315" y="987427"/>
            <a:ext cx="5207794"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708571" y="2057400"/>
            <a:ext cx="3317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CA410871-2C6D-B146-8898-8E41E1C1E508}" type="datetime1">
              <a:rPr lang="fr-FR" smtClean="0"/>
              <a:t>05/05/2020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4635D2A-469A-3146-8418-C3C7E43DF945}" type="slidenum">
              <a:rPr lang="fr-FR" smtClean="0"/>
              <a:t>‹N°›</a:t>
            </a:fld>
            <a:endParaRPr lang="fr-FR"/>
          </a:p>
        </p:txBody>
      </p:sp>
    </p:spTree>
    <p:extLst>
      <p:ext uri="{BB962C8B-B14F-4D97-AF65-F5344CB8AC3E}">
        <p14:creationId xmlns:p14="http://schemas.microsoft.com/office/powerpoint/2010/main" val="177528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7231" y="365127"/>
            <a:ext cx="8872538"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707231" y="1825625"/>
            <a:ext cx="8872538" cy="4351338"/>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707231" y="6356352"/>
            <a:ext cx="231457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6792A5-C354-6D48-8776-3E5C2D8EE4A5}" type="datetime1">
              <a:rPr lang="fr-FR" smtClean="0"/>
              <a:t>05/05/2020</a:t>
            </a:fld>
            <a:endParaRPr lang="fr-FR"/>
          </a:p>
        </p:txBody>
      </p:sp>
      <p:sp>
        <p:nvSpPr>
          <p:cNvPr id="5" name="Footer Placeholder 4"/>
          <p:cNvSpPr>
            <a:spLocks noGrp="1"/>
          </p:cNvSpPr>
          <p:nvPr>
            <p:ph type="ftr" sz="quarter" idx="3"/>
          </p:nvPr>
        </p:nvSpPr>
        <p:spPr>
          <a:xfrm>
            <a:off x="3407569" y="6356352"/>
            <a:ext cx="347186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7265194" y="6356352"/>
            <a:ext cx="23145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635D2A-469A-3146-8418-C3C7E43DF945}" type="slidenum">
              <a:rPr lang="fr-FR" smtClean="0"/>
              <a:t>‹N°›</a:t>
            </a:fld>
            <a:endParaRPr lang="fr-FR"/>
          </a:p>
        </p:txBody>
      </p:sp>
    </p:spTree>
    <p:extLst>
      <p:ext uri="{BB962C8B-B14F-4D97-AF65-F5344CB8AC3E}">
        <p14:creationId xmlns:p14="http://schemas.microsoft.com/office/powerpoint/2010/main" val="2009111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sfndt.org/actualites?page=1" TargetMode="External"/><Relationship Id="rId2" Type="http://schemas.openxmlformats.org/officeDocument/2006/relationships/hyperlink" Target="https://www.sfndt.org/actualites/recommandations-covid-19" TargetMode="External"/><Relationship Id="rId1" Type="http://schemas.openxmlformats.org/officeDocument/2006/relationships/slideLayout" Target="../slideLayouts/slideLayout2.xml"/><Relationship Id="rId6" Type="http://schemas.openxmlformats.org/officeDocument/2006/relationships/hyperlink" Target="https://www.has-sante.fr/jcms/p_3178296/fr/" TargetMode="External"/><Relationship Id="rId5" Type="http://schemas.openxmlformats.org/officeDocument/2006/relationships/hyperlink" Target="http://www.hcsp.fr/" TargetMode="External"/><Relationship Id="rId4" Type="http://schemas.openxmlformats.org/officeDocument/2006/relationships/hyperlink" Target="https://clicktime.symantec.com/3H3K8QtkTuusKg9ZfHPxorQ6H2?u=https%3A%2F%2Fwww.ecdc.europa.eu%2Fsites%2Fdefault%2Ffiles%2Fdocuments%2Fcovid-19-guidance-discharge-and-ending-isolation-first%2520update.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89BC48-9A53-1349-93CC-731BDAE2C50A}"/>
              </a:ext>
            </a:extLst>
          </p:cNvPr>
          <p:cNvSpPr>
            <a:spLocks noGrp="1"/>
          </p:cNvSpPr>
          <p:nvPr>
            <p:ph type="ctrTitle"/>
          </p:nvPr>
        </p:nvSpPr>
        <p:spPr>
          <a:xfrm>
            <a:off x="720154" y="1332291"/>
            <a:ext cx="8743950" cy="2387600"/>
          </a:xfrm>
        </p:spPr>
        <p:txBody>
          <a:bodyPr>
            <a:normAutofit/>
          </a:bodyPr>
          <a:lstStyle/>
          <a:p>
            <a:r>
              <a:rPr lang="fr-FR" sz="4000" b="1" dirty="0"/>
              <a:t>STRATEGIE DE DECONFINEMENT </a:t>
            </a:r>
            <a:br>
              <a:rPr lang="fr-FR" sz="4000" b="1" dirty="0"/>
            </a:br>
            <a:r>
              <a:rPr lang="fr-FR" sz="4000" b="1" dirty="0"/>
              <a:t>POUR LES DIALYSES</a:t>
            </a:r>
            <a:br>
              <a:rPr lang="fr-FR" sz="4000" b="1" dirty="0"/>
            </a:br>
            <a:r>
              <a:rPr lang="fr-FR" sz="4000" b="1" dirty="0"/>
              <a:t>---------------</a:t>
            </a:r>
            <a:br>
              <a:rPr lang="fr-FR" sz="4000" dirty="0"/>
            </a:br>
            <a:r>
              <a:rPr lang="fr-FR" sz="4000" b="1" dirty="0"/>
              <a:t>PRECONISATIONS DE LA SFNDT</a:t>
            </a:r>
            <a:endParaRPr lang="fr-FR" sz="4000" dirty="0"/>
          </a:p>
        </p:txBody>
      </p:sp>
      <p:sp>
        <p:nvSpPr>
          <p:cNvPr id="3" name="Sous-titre 2">
            <a:extLst>
              <a:ext uri="{FF2B5EF4-FFF2-40B4-BE49-F238E27FC236}">
                <a16:creationId xmlns:a16="http://schemas.microsoft.com/office/drawing/2014/main" id="{13AF9FB8-D841-8D43-8A0B-250C8CE45FB3}"/>
              </a:ext>
            </a:extLst>
          </p:cNvPr>
          <p:cNvSpPr>
            <a:spLocks noGrp="1"/>
          </p:cNvSpPr>
          <p:nvPr>
            <p:ph type="subTitle" idx="1"/>
          </p:nvPr>
        </p:nvSpPr>
        <p:spPr>
          <a:xfrm>
            <a:off x="1183133" y="3827935"/>
            <a:ext cx="7715250" cy="497351"/>
          </a:xfrm>
        </p:spPr>
        <p:txBody>
          <a:bodyPr/>
          <a:lstStyle/>
          <a:p>
            <a:r>
              <a:rPr lang="fr-FR" b="1" dirty="0"/>
              <a:t>Le 5 mai 2020</a:t>
            </a:r>
            <a:endParaRPr lang="fr-FR" dirty="0"/>
          </a:p>
        </p:txBody>
      </p:sp>
      <p:sp>
        <p:nvSpPr>
          <p:cNvPr id="4" name="Sous-titre 2">
            <a:extLst>
              <a:ext uri="{FF2B5EF4-FFF2-40B4-BE49-F238E27FC236}">
                <a16:creationId xmlns:a16="http://schemas.microsoft.com/office/drawing/2014/main" id="{5C0E56DA-DE98-3248-B0B0-D6590503B570}"/>
              </a:ext>
            </a:extLst>
          </p:cNvPr>
          <p:cNvSpPr txBox="1">
            <a:spLocks/>
          </p:cNvSpPr>
          <p:nvPr/>
        </p:nvSpPr>
        <p:spPr>
          <a:xfrm>
            <a:off x="1183133" y="4427635"/>
            <a:ext cx="7715250" cy="702441"/>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dirty="0"/>
              <a:t>François Vrtovsnik</a:t>
            </a:r>
          </a:p>
          <a:p>
            <a:r>
              <a:rPr lang="fr-FR" dirty="0"/>
              <a:t>7</a:t>
            </a:r>
            <a:r>
              <a:rPr lang="fr-FR" baseline="30000" dirty="0"/>
              <a:t>ème</a:t>
            </a:r>
            <a:r>
              <a:rPr lang="fr-FR" dirty="0"/>
              <a:t> </a:t>
            </a:r>
            <a:r>
              <a:rPr lang="fr-FR" dirty="0" err="1"/>
              <a:t>Webinar</a:t>
            </a:r>
            <a:r>
              <a:rPr lang="fr-FR" dirty="0"/>
              <a:t> de la SFNDT</a:t>
            </a:r>
          </a:p>
        </p:txBody>
      </p:sp>
      <p:pic>
        <p:nvPicPr>
          <p:cNvPr id="5" name="Image 4">
            <a:extLst>
              <a:ext uri="{FF2B5EF4-FFF2-40B4-BE49-F238E27FC236}">
                <a16:creationId xmlns:a16="http://schemas.microsoft.com/office/drawing/2014/main" id="{1A999DA4-C6AA-3846-A8EF-D481D3CC2D64}"/>
              </a:ext>
            </a:extLst>
          </p:cNvPr>
          <p:cNvPicPr>
            <a:picLocks noChangeAspect="1"/>
          </p:cNvPicPr>
          <p:nvPr/>
        </p:nvPicPr>
        <p:blipFill>
          <a:blip r:embed="rId2"/>
          <a:stretch>
            <a:fillRect/>
          </a:stretch>
        </p:blipFill>
        <p:spPr>
          <a:xfrm>
            <a:off x="44440" y="5016802"/>
            <a:ext cx="2154095" cy="1810291"/>
          </a:xfrm>
          <a:prstGeom prst="rect">
            <a:avLst/>
          </a:prstGeom>
        </p:spPr>
      </p:pic>
      <p:pic>
        <p:nvPicPr>
          <p:cNvPr id="6" name="Image 5">
            <a:extLst>
              <a:ext uri="{FF2B5EF4-FFF2-40B4-BE49-F238E27FC236}">
                <a16:creationId xmlns:a16="http://schemas.microsoft.com/office/drawing/2014/main" id="{0B642A44-CD04-5C4F-8293-3B4DB55899B7}"/>
              </a:ext>
            </a:extLst>
          </p:cNvPr>
          <p:cNvPicPr>
            <a:picLocks noChangeAspect="1"/>
          </p:cNvPicPr>
          <p:nvPr/>
        </p:nvPicPr>
        <p:blipFill>
          <a:blip r:embed="rId3"/>
          <a:stretch>
            <a:fillRect/>
          </a:stretch>
        </p:blipFill>
        <p:spPr>
          <a:xfrm>
            <a:off x="7274104" y="5232425"/>
            <a:ext cx="2870698" cy="1775762"/>
          </a:xfrm>
          <a:prstGeom prst="rect">
            <a:avLst/>
          </a:prstGeom>
        </p:spPr>
      </p:pic>
    </p:spTree>
    <p:extLst>
      <p:ext uri="{BB962C8B-B14F-4D97-AF65-F5344CB8AC3E}">
        <p14:creationId xmlns:p14="http://schemas.microsoft.com/office/powerpoint/2010/main" val="2918085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55F926-EEE4-C744-AA6D-6FA3DFE8F8DD}"/>
              </a:ext>
            </a:extLst>
          </p:cNvPr>
          <p:cNvSpPr>
            <a:spLocks noGrp="1"/>
          </p:cNvSpPr>
          <p:nvPr>
            <p:ph type="title"/>
          </p:nvPr>
        </p:nvSpPr>
        <p:spPr>
          <a:xfrm>
            <a:off x="448443" y="365127"/>
            <a:ext cx="8872538" cy="1325563"/>
          </a:xfrm>
        </p:spPr>
        <p:txBody>
          <a:bodyPr/>
          <a:lstStyle/>
          <a:p>
            <a:r>
              <a:rPr lang="fr-FR" dirty="0"/>
              <a:t>Tests sérologiques ?</a:t>
            </a:r>
          </a:p>
        </p:txBody>
      </p:sp>
      <p:sp>
        <p:nvSpPr>
          <p:cNvPr id="3" name="Espace réservé du contenu 2">
            <a:extLst>
              <a:ext uri="{FF2B5EF4-FFF2-40B4-BE49-F238E27FC236}">
                <a16:creationId xmlns:a16="http://schemas.microsoft.com/office/drawing/2014/main" id="{65D09820-C4EA-0340-A87D-1BB99E1ACDD7}"/>
              </a:ext>
            </a:extLst>
          </p:cNvPr>
          <p:cNvSpPr>
            <a:spLocks noGrp="1"/>
          </p:cNvSpPr>
          <p:nvPr>
            <p:ph idx="1"/>
          </p:nvPr>
        </p:nvSpPr>
        <p:spPr>
          <a:xfrm>
            <a:off x="881892" y="3052671"/>
            <a:ext cx="8282657" cy="1971895"/>
          </a:xfrm>
        </p:spPr>
        <p:txBody>
          <a:bodyPr>
            <a:normAutofit/>
          </a:bodyPr>
          <a:lstStyle/>
          <a:p>
            <a:r>
              <a:rPr lang="fr-FR" sz="2400" dirty="0"/>
              <a:t>La HAS ne retient pas d’indication pour un test de dépistage sérologique dans les populations de personnes susceptibles de développer des formes graves du COVID-19.</a:t>
            </a:r>
          </a:p>
          <a:p>
            <a:pPr marL="223838" indent="0">
              <a:buNone/>
            </a:pPr>
            <a:r>
              <a:rPr lang="fr-FR" sz="2000" i="1" dirty="0"/>
              <a:t>Rapport d’évaluation. Place des tests sérologiques dans la stratégie de prise en charge de la maladie COVID- 19. Validé le 1/05/2020</a:t>
            </a:r>
          </a:p>
        </p:txBody>
      </p:sp>
      <p:pic>
        <p:nvPicPr>
          <p:cNvPr id="4" name="Image 3">
            <a:extLst>
              <a:ext uri="{FF2B5EF4-FFF2-40B4-BE49-F238E27FC236}">
                <a16:creationId xmlns:a16="http://schemas.microsoft.com/office/drawing/2014/main" id="{30A0953E-2B56-0D4E-8C9C-B1DF6B9ACC61}"/>
              </a:ext>
            </a:extLst>
          </p:cNvPr>
          <p:cNvPicPr>
            <a:picLocks noChangeAspect="1"/>
          </p:cNvPicPr>
          <p:nvPr/>
        </p:nvPicPr>
        <p:blipFill>
          <a:blip r:embed="rId2"/>
          <a:stretch>
            <a:fillRect/>
          </a:stretch>
        </p:blipFill>
        <p:spPr>
          <a:xfrm>
            <a:off x="7303241" y="1755678"/>
            <a:ext cx="2313371" cy="1016154"/>
          </a:xfrm>
          <a:prstGeom prst="rect">
            <a:avLst/>
          </a:prstGeom>
        </p:spPr>
      </p:pic>
      <p:sp>
        <p:nvSpPr>
          <p:cNvPr id="6" name="Rectangle 1">
            <a:extLst>
              <a:ext uri="{FF2B5EF4-FFF2-40B4-BE49-F238E27FC236}">
                <a16:creationId xmlns:a16="http://schemas.microsoft.com/office/drawing/2014/main" id="{D15314DA-E26D-5644-9A07-5E0670549CD7}"/>
              </a:ext>
            </a:extLst>
          </p:cNvPr>
          <p:cNvSpPr>
            <a:spLocks noChangeArrowheads="1"/>
          </p:cNvSpPr>
          <p:nvPr/>
        </p:nvSpPr>
        <p:spPr bwMode="auto">
          <a:xfrm>
            <a:off x="624245" y="4446641"/>
            <a:ext cx="1028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900" b="0" i="0" u="none" strike="noStrike" cap="none" normalizeH="0" baseline="0">
                <a:ln>
                  <a:noFill/>
                </a:ln>
                <a:solidFill>
                  <a:schemeClr val="tx1"/>
                </a:solidFill>
                <a:effectLst/>
                <a:latin typeface="Arial" panose="020B0604020202020204" pitchFamily="34" charset="0"/>
                <a:cs typeface="Arial" panose="020B0604020202020204" pitchFamily="34" charset="0"/>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9FD4C4E3-7D82-F14D-86CA-F7C1DBED8BAC}"/>
              </a:ext>
            </a:extLst>
          </p:cNvPr>
          <p:cNvSpPr/>
          <p:nvPr/>
        </p:nvSpPr>
        <p:spPr>
          <a:xfrm>
            <a:off x="0" y="1404021"/>
            <a:ext cx="9320981" cy="70818"/>
          </a:xfrm>
          <a:prstGeom prst="rect">
            <a:avLst/>
          </a:prstGeom>
          <a:gradFill flip="none" rotWithShape="1">
            <a:gsLst>
              <a:gs pos="0">
                <a:schemeClr val="accent2">
                  <a:lumMod val="50000"/>
                </a:schemeClr>
              </a:gs>
              <a:gs pos="36000">
                <a:schemeClr val="accent2">
                  <a:lumMod val="75000"/>
                </a:schemeClr>
              </a:gs>
              <a:gs pos="61000">
                <a:srgbClr val="D96C21"/>
              </a:gs>
              <a:gs pos="860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8">
            <a:extLst>
              <a:ext uri="{FF2B5EF4-FFF2-40B4-BE49-F238E27FC236}">
                <a16:creationId xmlns:a16="http://schemas.microsoft.com/office/drawing/2014/main" id="{702C24B8-B00F-6744-8AB6-D9418EA65A65}"/>
              </a:ext>
            </a:extLst>
          </p:cNvPr>
          <p:cNvSpPr>
            <a:spLocks noGrp="1"/>
          </p:cNvSpPr>
          <p:nvPr>
            <p:ph type="sldNum" sz="quarter" idx="12"/>
          </p:nvPr>
        </p:nvSpPr>
        <p:spPr/>
        <p:txBody>
          <a:bodyPr/>
          <a:lstStyle/>
          <a:p>
            <a:fld id="{E4635D2A-469A-3146-8418-C3C7E43DF945}" type="slidenum">
              <a:rPr lang="fr-FR" smtClean="0"/>
              <a:t>10</a:t>
            </a:fld>
            <a:endParaRPr lang="fr-FR"/>
          </a:p>
        </p:txBody>
      </p:sp>
    </p:spTree>
    <p:extLst>
      <p:ext uri="{BB962C8B-B14F-4D97-AF65-F5344CB8AC3E}">
        <p14:creationId xmlns:p14="http://schemas.microsoft.com/office/powerpoint/2010/main" val="3632857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7C24A0-E28F-9346-B299-1CD114FF4BEE}"/>
              </a:ext>
            </a:extLst>
          </p:cNvPr>
          <p:cNvSpPr>
            <a:spLocks noGrp="1"/>
          </p:cNvSpPr>
          <p:nvPr>
            <p:ph type="title"/>
          </p:nvPr>
        </p:nvSpPr>
        <p:spPr>
          <a:xfrm>
            <a:off x="448443" y="221289"/>
            <a:ext cx="8872538" cy="1325563"/>
          </a:xfrm>
        </p:spPr>
        <p:txBody>
          <a:bodyPr/>
          <a:lstStyle/>
          <a:p>
            <a:r>
              <a:rPr lang="fr-FR" dirty="0"/>
              <a:t>Transport des patients dialysés</a:t>
            </a:r>
          </a:p>
        </p:txBody>
      </p:sp>
      <p:sp>
        <p:nvSpPr>
          <p:cNvPr id="3" name="Espace réservé du contenu 2">
            <a:extLst>
              <a:ext uri="{FF2B5EF4-FFF2-40B4-BE49-F238E27FC236}">
                <a16:creationId xmlns:a16="http://schemas.microsoft.com/office/drawing/2014/main" id="{F0FECE4E-2A83-C249-B04C-77E04AB9F3C4}"/>
              </a:ext>
            </a:extLst>
          </p:cNvPr>
          <p:cNvSpPr>
            <a:spLocks noGrp="1"/>
          </p:cNvSpPr>
          <p:nvPr>
            <p:ph idx="1"/>
          </p:nvPr>
        </p:nvSpPr>
        <p:spPr/>
        <p:txBody>
          <a:bodyPr>
            <a:normAutofit/>
          </a:bodyPr>
          <a:lstStyle/>
          <a:p>
            <a:pPr marL="317500" lvl="2" indent="-317500"/>
            <a:r>
              <a:rPr lang="fr-FR" sz="2400" dirty="0"/>
              <a:t>Obligation de transport individuel.</a:t>
            </a:r>
          </a:p>
          <a:p>
            <a:pPr marL="317500" lvl="2" indent="-317500"/>
            <a:endParaRPr lang="fr-FR" sz="2400" dirty="0"/>
          </a:p>
          <a:p>
            <a:pPr marL="317500" lvl="2" indent="-317500"/>
            <a:r>
              <a:rPr lang="fr-FR" sz="2400" dirty="0"/>
              <a:t>Si transport d’un patient COVID, le véhicule de transport doit être désinfecté. Cette désinfection doit être tracée et affichée dans le véhicule</a:t>
            </a:r>
          </a:p>
          <a:p>
            <a:pPr marL="317500" lvl="2" indent="-317500"/>
            <a:endParaRPr lang="fr-FR" sz="2400" dirty="0"/>
          </a:p>
          <a:p>
            <a:pPr marL="317500" lvl="2" indent="-317500"/>
            <a:r>
              <a:rPr lang="fr-FR" sz="2400" dirty="0"/>
              <a:t>Dans le cas de patients autonomes, le recours au véhicule personnel est préférable</a:t>
            </a:r>
          </a:p>
        </p:txBody>
      </p:sp>
      <p:sp>
        <p:nvSpPr>
          <p:cNvPr id="4" name="Rectangle 3">
            <a:extLst>
              <a:ext uri="{FF2B5EF4-FFF2-40B4-BE49-F238E27FC236}">
                <a16:creationId xmlns:a16="http://schemas.microsoft.com/office/drawing/2014/main" id="{5D50AA39-D729-FA4C-8B69-2A2FB20B03B7}"/>
              </a:ext>
            </a:extLst>
          </p:cNvPr>
          <p:cNvSpPr/>
          <p:nvPr/>
        </p:nvSpPr>
        <p:spPr>
          <a:xfrm>
            <a:off x="0" y="1404021"/>
            <a:ext cx="9320981" cy="70818"/>
          </a:xfrm>
          <a:prstGeom prst="rect">
            <a:avLst/>
          </a:prstGeom>
          <a:gradFill flip="none" rotWithShape="1">
            <a:gsLst>
              <a:gs pos="0">
                <a:schemeClr val="accent2">
                  <a:lumMod val="50000"/>
                </a:schemeClr>
              </a:gs>
              <a:gs pos="36000">
                <a:schemeClr val="accent2">
                  <a:lumMod val="75000"/>
                </a:schemeClr>
              </a:gs>
              <a:gs pos="61000">
                <a:srgbClr val="D96C21"/>
              </a:gs>
              <a:gs pos="860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a:extLst>
              <a:ext uri="{FF2B5EF4-FFF2-40B4-BE49-F238E27FC236}">
                <a16:creationId xmlns:a16="http://schemas.microsoft.com/office/drawing/2014/main" id="{D1F80947-394C-0D46-957E-39961B76BDD4}"/>
              </a:ext>
            </a:extLst>
          </p:cNvPr>
          <p:cNvSpPr>
            <a:spLocks noGrp="1"/>
          </p:cNvSpPr>
          <p:nvPr>
            <p:ph type="sldNum" sz="quarter" idx="12"/>
          </p:nvPr>
        </p:nvSpPr>
        <p:spPr/>
        <p:txBody>
          <a:bodyPr/>
          <a:lstStyle/>
          <a:p>
            <a:fld id="{E4635D2A-469A-3146-8418-C3C7E43DF945}" type="slidenum">
              <a:rPr lang="fr-FR" smtClean="0"/>
              <a:t>11</a:t>
            </a:fld>
            <a:endParaRPr lang="fr-FR"/>
          </a:p>
        </p:txBody>
      </p:sp>
    </p:spTree>
    <p:extLst>
      <p:ext uri="{BB962C8B-B14F-4D97-AF65-F5344CB8AC3E}">
        <p14:creationId xmlns:p14="http://schemas.microsoft.com/office/powerpoint/2010/main" val="3705466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6E6BA2-FEC4-5D4B-A004-9E0B2997600C}"/>
              </a:ext>
            </a:extLst>
          </p:cNvPr>
          <p:cNvSpPr>
            <a:spLocks noGrp="1"/>
          </p:cNvSpPr>
          <p:nvPr>
            <p:ph type="title"/>
          </p:nvPr>
        </p:nvSpPr>
        <p:spPr>
          <a:xfrm>
            <a:off x="399006" y="200741"/>
            <a:ext cx="8872538" cy="1070079"/>
          </a:xfrm>
        </p:spPr>
        <p:txBody>
          <a:bodyPr/>
          <a:lstStyle/>
          <a:p>
            <a:r>
              <a:rPr lang="fr-FR" dirty="0"/>
              <a:t>Collation</a:t>
            </a:r>
          </a:p>
        </p:txBody>
      </p:sp>
      <p:sp>
        <p:nvSpPr>
          <p:cNvPr id="3" name="Espace réservé du contenu 2">
            <a:extLst>
              <a:ext uri="{FF2B5EF4-FFF2-40B4-BE49-F238E27FC236}">
                <a16:creationId xmlns:a16="http://schemas.microsoft.com/office/drawing/2014/main" id="{8CDDC293-6E33-2341-8AE5-B7FA7D27CE17}"/>
              </a:ext>
            </a:extLst>
          </p:cNvPr>
          <p:cNvSpPr>
            <a:spLocks noGrp="1"/>
          </p:cNvSpPr>
          <p:nvPr>
            <p:ph idx="1"/>
          </p:nvPr>
        </p:nvSpPr>
        <p:spPr>
          <a:xfrm>
            <a:off x="686683" y="1270820"/>
            <a:ext cx="8872538" cy="5484438"/>
          </a:xfrm>
        </p:spPr>
        <p:txBody>
          <a:bodyPr>
            <a:noAutofit/>
          </a:bodyPr>
          <a:lstStyle/>
          <a:p>
            <a:pPr marL="244475" lvl="2" indent="-244475"/>
            <a:r>
              <a:rPr lang="fr-FR" sz="2400" dirty="0"/>
              <a:t>Le rationnel de la mesure de suspension des collations en dialyse doit être expliqué et rappelé aux patients </a:t>
            </a:r>
          </a:p>
          <a:p>
            <a:pPr marL="774700" lvl="4" indent="-317500"/>
            <a:r>
              <a:rPr lang="fr-FR" sz="2000" dirty="0"/>
              <a:t>limitation du risque de transmission en séance par des patients</a:t>
            </a:r>
          </a:p>
          <a:p>
            <a:pPr marL="774700" lvl="4" indent="-317500"/>
            <a:r>
              <a:rPr lang="fr-FR" sz="2000" dirty="0"/>
              <a:t>nécessité de rester masqué pendant la séance, le transport et le vestiaire</a:t>
            </a:r>
          </a:p>
          <a:p>
            <a:pPr marL="774700" lvl="4" indent="-317500"/>
            <a:r>
              <a:rPr lang="fr-FR" sz="2000" dirty="0"/>
              <a:t>éviction de toute manipulation de vaisselle (même jetable) et des intervenants extérieurs (prestataires externes).</a:t>
            </a:r>
          </a:p>
          <a:p>
            <a:pPr marL="317500" lvl="2" indent="-317500"/>
            <a:r>
              <a:rPr lang="fr-FR" sz="2400" dirty="0"/>
              <a:t>Secteur des patients COVID : </a:t>
            </a:r>
          </a:p>
          <a:p>
            <a:pPr marL="774700" lvl="4" indent="-317500"/>
            <a:r>
              <a:rPr lang="fr-FR" sz="2000" dirty="0"/>
              <a:t>pas de collation pendant la séance</a:t>
            </a:r>
          </a:p>
          <a:p>
            <a:pPr marL="774700" lvl="4" indent="-317500"/>
            <a:r>
              <a:rPr lang="fr-FR" sz="2000" dirty="0"/>
              <a:t>par exception, après évaluation nutritionnelle, fourniture d’un complément alimentaire à prendre avant ou après la séance</a:t>
            </a:r>
          </a:p>
          <a:p>
            <a:pPr marL="317500" lvl="2" indent="-317500"/>
            <a:r>
              <a:rPr lang="fr-FR" sz="2400" dirty="0"/>
              <a:t>Secteur des patients non COVID </a:t>
            </a:r>
            <a:r>
              <a:rPr lang="fr-FR" dirty="0"/>
              <a:t>(à voir en juin)</a:t>
            </a:r>
          </a:p>
          <a:p>
            <a:pPr marL="774700" lvl="4" indent="-317500"/>
            <a:r>
              <a:rPr lang="fr-FR" sz="2000" dirty="0"/>
              <a:t>selon le risque local, en lien avec l’équipe d’hygiène, discuter la possibilité d’assurer la collation en dialyse</a:t>
            </a:r>
          </a:p>
          <a:p>
            <a:pPr marL="808038" lvl="4" indent="0">
              <a:buNone/>
            </a:pPr>
            <a:r>
              <a:rPr lang="fr-FR" sz="1600" i="1" dirty="0"/>
              <a:t>(pression COVID dans le centre et la filière de soins, historique de transmission dans la population dialysée et du personnel soignant, configuration des locaux…)</a:t>
            </a:r>
            <a:endParaRPr lang="fr-FR" i="1" dirty="0"/>
          </a:p>
          <a:p>
            <a:pPr marL="774700" lvl="4" indent="-317500"/>
            <a:r>
              <a:rPr lang="fr-FR" sz="2000" dirty="0"/>
              <a:t>par exception, possibilité d’un complément oral bu à la paille sous le masque</a:t>
            </a:r>
          </a:p>
          <a:p>
            <a:endParaRPr lang="fr-FR" sz="2000" dirty="0"/>
          </a:p>
        </p:txBody>
      </p:sp>
      <p:sp>
        <p:nvSpPr>
          <p:cNvPr id="4" name="Rectangle 3">
            <a:extLst>
              <a:ext uri="{FF2B5EF4-FFF2-40B4-BE49-F238E27FC236}">
                <a16:creationId xmlns:a16="http://schemas.microsoft.com/office/drawing/2014/main" id="{39658C92-2C75-5248-9050-062E3EB98F8C}"/>
              </a:ext>
            </a:extLst>
          </p:cNvPr>
          <p:cNvSpPr/>
          <p:nvPr/>
        </p:nvSpPr>
        <p:spPr>
          <a:xfrm>
            <a:off x="0" y="1116345"/>
            <a:ext cx="9320981" cy="70818"/>
          </a:xfrm>
          <a:prstGeom prst="rect">
            <a:avLst/>
          </a:prstGeom>
          <a:gradFill flip="none" rotWithShape="1">
            <a:gsLst>
              <a:gs pos="0">
                <a:schemeClr val="accent2">
                  <a:lumMod val="50000"/>
                </a:schemeClr>
              </a:gs>
              <a:gs pos="36000">
                <a:schemeClr val="accent2">
                  <a:lumMod val="75000"/>
                </a:schemeClr>
              </a:gs>
              <a:gs pos="61000">
                <a:srgbClr val="D96C21"/>
              </a:gs>
              <a:gs pos="860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a:extLst>
              <a:ext uri="{FF2B5EF4-FFF2-40B4-BE49-F238E27FC236}">
                <a16:creationId xmlns:a16="http://schemas.microsoft.com/office/drawing/2014/main" id="{6EC66C23-F6A7-CB4A-89C5-772F92BFB133}"/>
              </a:ext>
            </a:extLst>
          </p:cNvPr>
          <p:cNvSpPr>
            <a:spLocks noGrp="1"/>
          </p:cNvSpPr>
          <p:nvPr>
            <p:ph type="sldNum" sz="quarter" idx="12"/>
          </p:nvPr>
        </p:nvSpPr>
        <p:spPr/>
        <p:txBody>
          <a:bodyPr/>
          <a:lstStyle/>
          <a:p>
            <a:fld id="{E4635D2A-469A-3146-8418-C3C7E43DF945}" type="slidenum">
              <a:rPr lang="fr-FR" smtClean="0"/>
              <a:t>12</a:t>
            </a:fld>
            <a:endParaRPr lang="fr-FR"/>
          </a:p>
        </p:txBody>
      </p:sp>
    </p:spTree>
    <p:extLst>
      <p:ext uri="{BB962C8B-B14F-4D97-AF65-F5344CB8AC3E}">
        <p14:creationId xmlns:p14="http://schemas.microsoft.com/office/powerpoint/2010/main" val="2712162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61EDFE-D8B8-E14B-A626-83C58CBAFD46}"/>
              </a:ext>
            </a:extLst>
          </p:cNvPr>
          <p:cNvSpPr>
            <a:spLocks noGrp="1"/>
          </p:cNvSpPr>
          <p:nvPr>
            <p:ph type="title"/>
          </p:nvPr>
        </p:nvSpPr>
        <p:spPr/>
        <p:txBody>
          <a:bodyPr/>
          <a:lstStyle/>
          <a:p>
            <a:r>
              <a:rPr lang="fr-FR" dirty="0"/>
              <a:t>Activité physique adaptée</a:t>
            </a:r>
          </a:p>
        </p:txBody>
      </p:sp>
      <p:sp>
        <p:nvSpPr>
          <p:cNvPr id="3" name="Espace réservé du contenu 2">
            <a:extLst>
              <a:ext uri="{FF2B5EF4-FFF2-40B4-BE49-F238E27FC236}">
                <a16:creationId xmlns:a16="http://schemas.microsoft.com/office/drawing/2014/main" id="{5621BD59-8B69-7B4F-891E-BC915140F819}"/>
              </a:ext>
            </a:extLst>
          </p:cNvPr>
          <p:cNvSpPr>
            <a:spLocks noGrp="1"/>
          </p:cNvSpPr>
          <p:nvPr>
            <p:ph idx="1"/>
          </p:nvPr>
        </p:nvSpPr>
        <p:spPr>
          <a:xfrm>
            <a:off x="707231" y="1825625"/>
            <a:ext cx="8313479" cy="4351338"/>
          </a:xfrm>
        </p:spPr>
        <p:txBody>
          <a:bodyPr>
            <a:normAutofit/>
          </a:bodyPr>
          <a:lstStyle/>
          <a:p>
            <a:pPr marL="296863" lvl="2" indent="-296863"/>
            <a:r>
              <a:rPr lang="fr-FR" sz="2400" dirty="0"/>
              <a:t>Contre-indiquée pour les patients COVID</a:t>
            </a:r>
          </a:p>
          <a:p>
            <a:pPr marL="296863" lvl="2" indent="-296863"/>
            <a:endParaRPr lang="fr-FR" sz="2400" dirty="0"/>
          </a:p>
          <a:p>
            <a:pPr marL="296863" lvl="2" indent="-296863"/>
            <a:r>
              <a:rPr lang="fr-FR" sz="2400" dirty="0"/>
              <a:t>Secteur non COVID </a:t>
            </a:r>
            <a:r>
              <a:rPr lang="fr-FR" dirty="0"/>
              <a:t>(à voir en juin)</a:t>
            </a:r>
          </a:p>
          <a:p>
            <a:pPr marL="317500" lvl="2" indent="0">
              <a:buNone/>
            </a:pPr>
            <a:r>
              <a:rPr lang="fr-FR" dirty="0"/>
              <a:t>La possibilité de reprise d’une Activité Physique Adaptée doit être discutée selon le risque local de transmission (« pression COVID » dans le centre et la filière de soins, historique de transmission dans la population dialysée et du personnel soignant…) en lien avec l’équipe d’hygiène </a:t>
            </a:r>
          </a:p>
          <a:p>
            <a:pPr marL="296863" lvl="2" indent="-296863"/>
            <a:endParaRPr lang="fr-FR" sz="2400" dirty="0"/>
          </a:p>
        </p:txBody>
      </p:sp>
      <p:sp>
        <p:nvSpPr>
          <p:cNvPr id="4" name="Rectangle 3">
            <a:extLst>
              <a:ext uri="{FF2B5EF4-FFF2-40B4-BE49-F238E27FC236}">
                <a16:creationId xmlns:a16="http://schemas.microsoft.com/office/drawing/2014/main" id="{0086E7CB-B360-EC48-AAF4-D470519A0E40}"/>
              </a:ext>
            </a:extLst>
          </p:cNvPr>
          <p:cNvSpPr/>
          <p:nvPr/>
        </p:nvSpPr>
        <p:spPr>
          <a:xfrm>
            <a:off x="0" y="1404021"/>
            <a:ext cx="9320981" cy="70818"/>
          </a:xfrm>
          <a:prstGeom prst="rect">
            <a:avLst/>
          </a:prstGeom>
          <a:gradFill flip="none" rotWithShape="1">
            <a:gsLst>
              <a:gs pos="0">
                <a:schemeClr val="accent2">
                  <a:lumMod val="50000"/>
                </a:schemeClr>
              </a:gs>
              <a:gs pos="36000">
                <a:schemeClr val="accent2">
                  <a:lumMod val="75000"/>
                </a:schemeClr>
              </a:gs>
              <a:gs pos="61000">
                <a:srgbClr val="D96C21"/>
              </a:gs>
              <a:gs pos="860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a:extLst>
              <a:ext uri="{FF2B5EF4-FFF2-40B4-BE49-F238E27FC236}">
                <a16:creationId xmlns:a16="http://schemas.microsoft.com/office/drawing/2014/main" id="{4396F335-7A1D-4649-8040-0404AF462DB8}"/>
              </a:ext>
            </a:extLst>
          </p:cNvPr>
          <p:cNvSpPr>
            <a:spLocks noGrp="1"/>
          </p:cNvSpPr>
          <p:nvPr>
            <p:ph type="sldNum" sz="quarter" idx="12"/>
          </p:nvPr>
        </p:nvSpPr>
        <p:spPr/>
        <p:txBody>
          <a:bodyPr/>
          <a:lstStyle/>
          <a:p>
            <a:fld id="{E4635D2A-469A-3146-8418-C3C7E43DF945}" type="slidenum">
              <a:rPr lang="fr-FR" smtClean="0"/>
              <a:t>13</a:t>
            </a:fld>
            <a:endParaRPr lang="fr-FR"/>
          </a:p>
        </p:txBody>
      </p:sp>
    </p:spTree>
    <p:extLst>
      <p:ext uri="{BB962C8B-B14F-4D97-AF65-F5344CB8AC3E}">
        <p14:creationId xmlns:p14="http://schemas.microsoft.com/office/powerpoint/2010/main" val="1795052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978013-A3C4-294C-9111-153E47F27126}"/>
              </a:ext>
            </a:extLst>
          </p:cNvPr>
          <p:cNvSpPr>
            <a:spLocks noGrp="1"/>
          </p:cNvSpPr>
          <p:nvPr>
            <p:ph type="title"/>
          </p:nvPr>
        </p:nvSpPr>
        <p:spPr/>
        <p:txBody>
          <a:bodyPr/>
          <a:lstStyle/>
          <a:p>
            <a:r>
              <a:rPr lang="fr-FR" dirty="0"/>
              <a:t>Départ en vacances</a:t>
            </a:r>
          </a:p>
        </p:txBody>
      </p:sp>
      <p:sp>
        <p:nvSpPr>
          <p:cNvPr id="3" name="Espace réservé du contenu 2">
            <a:extLst>
              <a:ext uri="{FF2B5EF4-FFF2-40B4-BE49-F238E27FC236}">
                <a16:creationId xmlns:a16="http://schemas.microsoft.com/office/drawing/2014/main" id="{45AA31D4-6456-5A46-A54C-2BC5A30682B1}"/>
              </a:ext>
            </a:extLst>
          </p:cNvPr>
          <p:cNvSpPr>
            <a:spLocks noGrp="1"/>
          </p:cNvSpPr>
          <p:nvPr>
            <p:ph idx="1"/>
          </p:nvPr>
        </p:nvSpPr>
        <p:spPr>
          <a:xfrm>
            <a:off x="1032994" y="1856447"/>
            <a:ext cx="8221012" cy="4351338"/>
          </a:xfrm>
        </p:spPr>
        <p:txBody>
          <a:bodyPr>
            <a:normAutofit/>
          </a:bodyPr>
          <a:lstStyle/>
          <a:p>
            <a:pPr marL="317500" lvl="2" indent="-317500"/>
            <a:r>
              <a:rPr lang="fr-FR" sz="2400" dirty="0"/>
              <a:t>Pas de départ en vacances avant le </a:t>
            </a:r>
            <a:r>
              <a:rPr lang="fr-FR" sz="2400" dirty="0" err="1"/>
              <a:t>déconfinement</a:t>
            </a:r>
            <a:endParaRPr lang="fr-FR" sz="2400" dirty="0"/>
          </a:p>
          <a:p>
            <a:pPr marL="317500" lvl="2" indent="-317500"/>
            <a:endParaRPr lang="fr-FR" sz="2400" dirty="0"/>
          </a:p>
          <a:p>
            <a:pPr marL="317500" lvl="2" indent="-317500"/>
            <a:r>
              <a:rPr lang="fr-FR" sz="2400" dirty="0"/>
              <a:t>Par la suite : </a:t>
            </a:r>
          </a:p>
          <a:p>
            <a:pPr marL="774700" lvl="4" indent="-317500"/>
            <a:r>
              <a:rPr lang="fr-FR" sz="2000" dirty="0"/>
              <a:t>Patient COVID : pas de départ</a:t>
            </a:r>
          </a:p>
          <a:p>
            <a:pPr marL="774700" lvl="4" indent="-317500"/>
            <a:r>
              <a:rPr lang="fr-FR" sz="2000" dirty="0"/>
              <a:t>Possibilité d’accueil de patients vacanciers à organiser suivant les capacités d’identifier le statut des patients par la réalisation des tests sanguins et PCR et d’organiser un </a:t>
            </a:r>
            <a:r>
              <a:rPr lang="fr-FR" sz="2000" dirty="0" err="1"/>
              <a:t>cohorting</a:t>
            </a:r>
            <a:r>
              <a:rPr lang="fr-FR" sz="2000" dirty="0"/>
              <a:t> approprié</a:t>
            </a:r>
          </a:p>
        </p:txBody>
      </p:sp>
      <p:sp>
        <p:nvSpPr>
          <p:cNvPr id="4" name="Rectangle 3">
            <a:extLst>
              <a:ext uri="{FF2B5EF4-FFF2-40B4-BE49-F238E27FC236}">
                <a16:creationId xmlns:a16="http://schemas.microsoft.com/office/drawing/2014/main" id="{F89CE347-5FE5-E740-B6BC-9E0D545FA15C}"/>
              </a:ext>
            </a:extLst>
          </p:cNvPr>
          <p:cNvSpPr/>
          <p:nvPr/>
        </p:nvSpPr>
        <p:spPr>
          <a:xfrm>
            <a:off x="0" y="1404021"/>
            <a:ext cx="9320981" cy="70818"/>
          </a:xfrm>
          <a:prstGeom prst="rect">
            <a:avLst/>
          </a:prstGeom>
          <a:gradFill flip="none" rotWithShape="1">
            <a:gsLst>
              <a:gs pos="0">
                <a:schemeClr val="accent2">
                  <a:lumMod val="50000"/>
                </a:schemeClr>
              </a:gs>
              <a:gs pos="36000">
                <a:schemeClr val="accent2">
                  <a:lumMod val="75000"/>
                </a:schemeClr>
              </a:gs>
              <a:gs pos="61000">
                <a:srgbClr val="D96C21"/>
              </a:gs>
              <a:gs pos="860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a:extLst>
              <a:ext uri="{FF2B5EF4-FFF2-40B4-BE49-F238E27FC236}">
                <a16:creationId xmlns:a16="http://schemas.microsoft.com/office/drawing/2014/main" id="{BDD8EDBA-55A1-2F48-A894-EDF1324B9212}"/>
              </a:ext>
            </a:extLst>
          </p:cNvPr>
          <p:cNvSpPr>
            <a:spLocks noGrp="1"/>
          </p:cNvSpPr>
          <p:nvPr>
            <p:ph type="sldNum" sz="quarter" idx="12"/>
          </p:nvPr>
        </p:nvSpPr>
        <p:spPr/>
        <p:txBody>
          <a:bodyPr/>
          <a:lstStyle/>
          <a:p>
            <a:fld id="{E4635D2A-469A-3146-8418-C3C7E43DF945}" type="slidenum">
              <a:rPr lang="fr-FR" smtClean="0"/>
              <a:t>14</a:t>
            </a:fld>
            <a:endParaRPr lang="fr-FR"/>
          </a:p>
        </p:txBody>
      </p:sp>
    </p:spTree>
    <p:extLst>
      <p:ext uri="{BB962C8B-B14F-4D97-AF65-F5344CB8AC3E}">
        <p14:creationId xmlns:p14="http://schemas.microsoft.com/office/powerpoint/2010/main" val="3427953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B4463-7F20-3940-9698-3EC0F39895AE}"/>
              </a:ext>
            </a:extLst>
          </p:cNvPr>
          <p:cNvSpPr>
            <a:spLocks noGrp="1"/>
          </p:cNvSpPr>
          <p:nvPr>
            <p:ph type="title"/>
          </p:nvPr>
        </p:nvSpPr>
        <p:spPr>
          <a:xfrm>
            <a:off x="448443" y="149276"/>
            <a:ext cx="8872538" cy="1325563"/>
          </a:xfrm>
        </p:spPr>
        <p:txBody>
          <a:bodyPr/>
          <a:lstStyle/>
          <a:p>
            <a:r>
              <a:rPr lang="fr-FR" dirty="0"/>
              <a:t>Suivi néphrologique avant et pendant la suppléance (1)</a:t>
            </a:r>
          </a:p>
        </p:txBody>
      </p:sp>
      <p:sp>
        <p:nvSpPr>
          <p:cNvPr id="3" name="Espace réservé du contenu 2">
            <a:extLst>
              <a:ext uri="{FF2B5EF4-FFF2-40B4-BE49-F238E27FC236}">
                <a16:creationId xmlns:a16="http://schemas.microsoft.com/office/drawing/2014/main" id="{D8C6C715-2259-C449-B7B0-247CE644D266}"/>
              </a:ext>
            </a:extLst>
          </p:cNvPr>
          <p:cNvSpPr>
            <a:spLocks noGrp="1"/>
          </p:cNvSpPr>
          <p:nvPr>
            <p:ph idx="1"/>
          </p:nvPr>
        </p:nvSpPr>
        <p:spPr>
          <a:xfrm>
            <a:off x="707231" y="1664413"/>
            <a:ext cx="8755268" cy="4921322"/>
          </a:xfrm>
        </p:spPr>
        <p:txBody>
          <a:bodyPr>
            <a:noAutofit/>
          </a:bodyPr>
          <a:lstStyle/>
          <a:p>
            <a:r>
              <a:rPr lang="fr-FR" sz="2400" dirty="0"/>
              <a:t>Education au repérage des symptômes COVID</a:t>
            </a:r>
          </a:p>
          <a:p>
            <a:r>
              <a:rPr lang="fr-FR" sz="2400" dirty="0"/>
              <a:t>Risque d’aggravation de la maladie chronique en cas de moindre surveillance </a:t>
            </a:r>
          </a:p>
          <a:p>
            <a:pPr lvl="1"/>
            <a:r>
              <a:rPr lang="fr-FR" dirty="0"/>
              <a:t>Les patients ayant une IRC doivent porter un masque pendant les soins et en dehors du circuit hospitalier</a:t>
            </a:r>
          </a:p>
          <a:p>
            <a:pPr lvl="1"/>
            <a:r>
              <a:rPr lang="fr-FR" dirty="0"/>
              <a:t>Le suivi en téléconsultation est recommandé</a:t>
            </a:r>
          </a:p>
          <a:p>
            <a:pPr lvl="2"/>
            <a:r>
              <a:rPr lang="fr-FR" dirty="0"/>
              <a:t>Possible avec les patients assurant l’auto-surveillance (PA, poids).</a:t>
            </a:r>
          </a:p>
          <a:p>
            <a:pPr lvl="2"/>
            <a:r>
              <a:rPr lang="fr-FR" dirty="0"/>
              <a:t>En l’absence d’appareil d’automesure : inciter les patients à s’équiper ou prévoir le passage d’une IDE </a:t>
            </a:r>
          </a:p>
          <a:p>
            <a:pPr marL="774700" lvl="3" indent="-317500"/>
            <a:r>
              <a:rPr lang="fr-FR" sz="2400" dirty="0"/>
              <a:t>Consultation présentielle sur symptômes d’alerte</a:t>
            </a:r>
          </a:p>
          <a:p>
            <a:pPr marL="774700" lvl="3" indent="-317500"/>
            <a:r>
              <a:rPr lang="fr-FR" sz="2400" dirty="0"/>
              <a:t>Prescription d’examens paracliniques à domicile</a:t>
            </a:r>
          </a:p>
          <a:p>
            <a:pPr marL="774700" lvl="4" indent="-317500"/>
            <a:r>
              <a:rPr lang="fr-FR" sz="2400" dirty="0"/>
              <a:t>Diagnostic virologique avant examen invasif</a:t>
            </a:r>
          </a:p>
        </p:txBody>
      </p:sp>
      <p:sp>
        <p:nvSpPr>
          <p:cNvPr id="4" name="Rectangle 3">
            <a:extLst>
              <a:ext uri="{FF2B5EF4-FFF2-40B4-BE49-F238E27FC236}">
                <a16:creationId xmlns:a16="http://schemas.microsoft.com/office/drawing/2014/main" id="{8C7093D1-49DA-AA4C-A3D7-BC8BA638DDFB}"/>
              </a:ext>
            </a:extLst>
          </p:cNvPr>
          <p:cNvSpPr/>
          <p:nvPr/>
        </p:nvSpPr>
        <p:spPr>
          <a:xfrm>
            <a:off x="0" y="1404021"/>
            <a:ext cx="9320981" cy="70818"/>
          </a:xfrm>
          <a:prstGeom prst="rect">
            <a:avLst/>
          </a:prstGeom>
          <a:gradFill flip="none" rotWithShape="1">
            <a:gsLst>
              <a:gs pos="0">
                <a:schemeClr val="accent2">
                  <a:lumMod val="50000"/>
                </a:schemeClr>
              </a:gs>
              <a:gs pos="36000">
                <a:schemeClr val="accent2">
                  <a:lumMod val="75000"/>
                </a:schemeClr>
              </a:gs>
              <a:gs pos="61000">
                <a:srgbClr val="D96C21"/>
              </a:gs>
              <a:gs pos="860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a:extLst>
              <a:ext uri="{FF2B5EF4-FFF2-40B4-BE49-F238E27FC236}">
                <a16:creationId xmlns:a16="http://schemas.microsoft.com/office/drawing/2014/main" id="{DA84890D-B86B-C349-B84A-634B3147D32E}"/>
              </a:ext>
            </a:extLst>
          </p:cNvPr>
          <p:cNvSpPr>
            <a:spLocks noGrp="1"/>
          </p:cNvSpPr>
          <p:nvPr>
            <p:ph type="sldNum" sz="quarter" idx="12"/>
          </p:nvPr>
        </p:nvSpPr>
        <p:spPr/>
        <p:txBody>
          <a:bodyPr/>
          <a:lstStyle/>
          <a:p>
            <a:fld id="{E4635D2A-469A-3146-8418-C3C7E43DF945}" type="slidenum">
              <a:rPr lang="fr-FR" smtClean="0"/>
              <a:t>15</a:t>
            </a:fld>
            <a:endParaRPr lang="fr-FR"/>
          </a:p>
        </p:txBody>
      </p:sp>
    </p:spTree>
    <p:extLst>
      <p:ext uri="{BB962C8B-B14F-4D97-AF65-F5344CB8AC3E}">
        <p14:creationId xmlns:p14="http://schemas.microsoft.com/office/powerpoint/2010/main" val="1448037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B4463-7F20-3940-9698-3EC0F39895AE}"/>
              </a:ext>
            </a:extLst>
          </p:cNvPr>
          <p:cNvSpPr>
            <a:spLocks noGrp="1"/>
          </p:cNvSpPr>
          <p:nvPr>
            <p:ph type="title"/>
          </p:nvPr>
        </p:nvSpPr>
        <p:spPr>
          <a:xfrm>
            <a:off x="224221" y="149276"/>
            <a:ext cx="8872538" cy="1325563"/>
          </a:xfrm>
        </p:spPr>
        <p:txBody>
          <a:bodyPr/>
          <a:lstStyle/>
          <a:p>
            <a:r>
              <a:rPr lang="fr-FR" dirty="0"/>
              <a:t>Suivi néphrologique avant et pendant la suppléance (2)</a:t>
            </a:r>
          </a:p>
        </p:txBody>
      </p:sp>
      <p:sp>
        <p:nvSpPr>
          <p:cNvPr id="3" name="Espace réservé du contenu 2">
            <a:extLst>
              <a:ext uri="{FF2B5EF4-FFF2-40B4-BE49-F238E27FC236}">
                <a16:creationId xmlns:a16="http://schemas.microsoft.com/office/drawing/2014/main" id="{D8C6C715-2259-C449-B7B0-247CE644D266}"/>
              </a:ext>
            </a:extLst>
          </p:cNvPr>
          <p:cNvSpPr>
            <a:spLocks noGrp="1"/>
          </p:cNvSpPr>
          <p:nvPr>
            <p:ph idx="1"/>
          </p:nvPr>
        </p:nvSpPr>
        <p:spPr>
          <a:xfrm>
            <a:off x="966405" y="1815351"/>
            <a:ext cx="8732399" cy="4657368"/>
          </a:xfrm>
        </p:spPr>
        <p:txBody>
          <a:bodyPr>
            <a:noAutofit/>
          </a:bodyPr>
          <a:lstStyle/>
          <a:p>
            <a:pPr marL="317500" lvl="1" indent="-317500"/>
            <a:r>
              <a:rPr lang="fr-FR" dirty="0"/>
              <a:t>Information sur les modes de traitement de suppléance.</a:t>
            </a:r>
          </a:p>
          <a:p>
            <a:pPr lvl="1"/>
            <a:r>
              <a:rPr lang="fr-FR" sz="2000" dirty="0"/>
              <a:t>Les séances d’information sur la maladie rénale et ses traitements prévues dans le parcours de soins doivent être réalisées autant que possible par téléphone, mail, téléconsultation, envoi de documents papier. </a:t>
            </a:r>
            <a:endParaRPr lang="fr-FR" dirty="0"/>
          </a:p>
          <a:p>
            <a:pPr lvl="1"/>
            <a:r>
              <a:rPr lang="fr-FR" sz="2000" dirty="0"/>
              <a:t>Pour certains patients, en particulier âgés ou avec des difficultés de compréhension, une consultation en présentiel pourra être nécessaire en respectant les règles de distanciation</a:t>
            </a:r>
          </a:p>
          <a:p>
            <a:pPr marL="774700" lvl="3" indent="-317500"/>
            <a:r>
              <a:rPr lang="fr-FR" sz="2000" dirty="0"/>
              <a:t>La préparation aux traitements de suppléance doit encourager l’autonomie</a:t>
            </a:r>
          </a:p>
          <a:p>
            <a:pPr marL="317500" lvl="2" indent="-317500">
              <a:spcBef>
                <a:spcPts val="1100"/>
              </a:spcBef>
            </a:pPr>
            <a:r>
              <a:rPr lang="fr-FR" sz="2400" dirty="0"/>
              <a:t>Formation à la dialyse à domicile</a:t>
            </a:r>
          </a:p>
          <a:p>
            <a:pPr marL="774700" lvl="4" indent="-317500"/>
            <a:r>
              <a:rPr lang="fr-FR" sz="2000" dirty="0"/>
              <a:t>Les patients désirant se dialyser à domicile seront pris en charge dans une unité de formation en respectant les règles de protection et distanciation.</a:t>
            </a:r>
          </a:p>
          <a:p>
            <a:pPr marL="774700" lvl="4" indent="-317500"/>
            <a:r>
              <a:rPr lang="fr-FR" sz="2000" dirty="0"/>
              <a:t>Par dérogation aux conditions techniques règlementaires, la formation en </a:t>
            </a:r>
            <a:r>
              <a:rPr lang="fr-FR" sz="2000" dirty="0" err="1"/>
              <a:t>autodialyse</a:t>
            </a:r>
            <a:r>
              <a:rPr lang="fr-FR" sz="2000" dirty="0"/>
              <a:t> pourra être effectuée en unité d’</a:t>
            </a:r>
            <a:r>
              <a:rPr lang="fr-FR" sz="2000" dirty="0" err="1"/>
              <a:t>autodialyse</a:t>
            </a:r>
            <a:endParaRPr lang="fr-FR" sz="2000" dirty="0"/>
          </a:p>
          <a:p>
            <a:pPr marL="774700" lvl="4" indent="-317500"/>
            <a:endParaRPr lang="fr-FR" sz="2000" dirty="0"/>
          </a:p>
        </p:txBody>
      </p:sp>
      <p:sp>
        <p:nvSpPr>
          <p:cNvPr id="4" name="Rectangle 3">
            <a:extLst>
              <a:ext uri="{FF2B5EF4-FFF2-40B4-BE49-F238E27FC236}">
                <a16:creationId xmlns:a16="http://schemas.microsoft.com/office/drawing/2014/main" id="{CA3279E7-217D-1A43-86C9-110115DD5CC6}"/>
              </a:ext>
            </a:extLst>
          </p:cNvPr>
          <p:cNvSpPr/>
          <p:nvPr/>
        </p:nvSpPr>
        <p:spPr>
          <a:xfrm>
            <a:off x="0" y="1404021"/>
            <a:ext cx="9320981" cy="70818"/>
          </a:xfrm>
          <a:prstGeom prst="rect">
            <a:avLst/>
          </a:prstGeom>
          <a:gradFill flip="none" rotWithShape="1">
            <a:gsLst>
              <a:gs pos="0">
                <a:schemeClr val="accent2">
                  <a:lumMod val="50000"/>
                </a:schemeClr>
              </a:gs>
              <a:gs pos="36000">
                <a:schemeClr val="accent2">
                  <a:lumMod val="75000"/>
                </a:schemeClr>
              </a:gs>
              <a:gs pos="61000">
                <a:srgbClr val="D96C21"/>
              </a:gs>
              <a:gs pos="860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a:extLst>
              <a:ext uri="{FF2B5EF4-FFF2-40B4-BE49-F238E27FC236}">
                <a16:creationId xmlns:a16="http://schemas.microsoft.com/office/drawing/2014/main" id="{C0041D9F-959E-0747-8D67-A3B2B88AF481}"/>
              </a:ext>
            </a:extLst>
          </p:cNvPr>
          <p:cNvSpPr>
            <a:spLocks noGrp="1"/>
          </p:cNvSpPr>
          <p:nvPr>
            <p:ph type="sldNum" sz="quarter" idx="12"/>
          </p:nvPr>
        </p:nvSpPr>
        <p:spPr/>
        <p:txBody>
          <a:bodyPr/>
          <a:lstStyle/>
          <a:p>
            <a:fld id="{E4635D2A-469A-3146-8418-C3C7E43DF945}" type="slidenum">
              <a:rPr lang="fr-FR" smtClean="0"/>
              <a:t>16</a:t>
            </a:fld>
            <a:endParaRPr lang="fr-FR"/>
          </a:p>
        </p:txBody>
      </p:sp>
    </p:spTree>
    <p:extLst>
      <p:ext uri="{BB962C8B-B14F-4D97-AF65-F5344CB8AC3E}">
        <p14:creationId xmlns:p14="http://schemas.microsoft.com/office/powerpoint/2010/main" val="3262720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DB0ECE-F915-4245-BF53-7C82F4E55124}"/>
              </a:ext>
            </a:extLst>
          </p:cNvPr>
          <p:cNvSpPr>
            <a:spLocks noGrp="1"/>
          </p:cNvSpPr>
          <p:nvPr>
            <p:ph type="title"/>
          </p:nvPr>
        </p:nvSpPr>
        <p:spPr/>
        <p:txBody>
          <a:bodyPr/>
          <a:lstStyle/>
          <a:p>
            <a:r>
              <a:rPr lang="en-US" dirty="0"/>
              <a:t>ANNEXES</a:t>
            </a:r>
            <a:endParaRPr lang="fr-FR" dirty="0"/>
          </a:p>
        </p:txBody>
      </p:sp>
      <p:sp>
        <p:nvSpPr>
          <p:cNvPr id="3" name="Espace réservé du contenu 2">
            <a:extLst>
              <a:ext uri="{FF2B5EF4-FFF2-40B4-BE49-F238E27FC236}">
                <a16:creationId xmlns:a16="http://schemas.microsoft.com/office/drawing/2014/main" id="{96865CB6-B624-1C46-A088-8727292553EC}"/>
              </a:ext>
            </a:extLst>
          </p:cNvPr>
          <p:cNvSpPr>
            <a:spLocks noGrp="1"/>
          </p:cNvSpPr>
          <p:nvPr>
            <p:ph idx="1"/>
          </p:nvPr>
        </p:nvSpPr>
        <p:spPr/>
        <p:txBody>
          <a:bodyPr>
            <a:normAutofit fontScale="55000" lnSpcReduction="20000"/>
          </a:bodyPr>
          <a:lstStyle/>
          <a:p>
            <a:pPr>
              <a:spcAft>
                <a:spcPts val="600"/>
              </a:spcAft>
            </a:pPr>
            <a:r>
              <a:rPr lang="fr-FR" dirty="0"/>
              <a:t>Information de la SFNDT sur l’épidémie de coronavirus (COVID-19) à destination des néphrologues. </a:t>
            </a:r>
            <a:r>
              <a:rPr lang="fr-FR" u="sng" dirty="0">
                <a:hlinkClick r:id="rId2"/>
              </a:rPr>
              <a:t>https://www.sfndt.org/actualites/recommandations-covid-19</a:t>
            </a:r>
            <a:endParaRPr lang="fr-FR" b="1" dirty="0"/>
          </a:p>
          <a:p>
            <a:pPr>
              <a:spcAft>
                <a:spcPts val="600"/>
              </a:spcAft>
            </a:pPr>
            <a:r>
              <a:rPr lang="fr-FR" dirty="0"/>
              <a:t>DIALYSE PERITONEALE et COVID-19. Recommandations RDPLF aux médecins et personnels soignants pour le suivi à domicile. </a:t>
            </a:r>
            <a:r>
              <a:rPr lang="en-US" u="sng" dirty="0">
                <a:hlinkClick r:id="rId3"/>
              </a:rPr>
              <a:t>https://www.sfndt.org/actualites?</a:t>
            </a:r>
            <a:endParaRPr lang="fr-FR" b="1" dirty="0"/>
          </a:p>
          <a:p>
            <a:pPr>
              <a:spcAft>
                <a:spcPts val="600"/>
              </a:spcAft>
            </a:pPr>
            <a:r>
              <a:rPr lang="en-US" dirty="0"/>
              <a:t>European Centre for Disease Prevention and Control. Guidance for discharge and ending isolation in the</a:t>
            </a:r>
            <a:r>
              <a:rPr lang="fr-FR" dirty="0"/>
              <a:t> </a:t>
            </a:r>
            <a:r>
              <a:rPr lang="en-US" dirty="0"/>
              <a:t>context of widespread community transmission of COVID-19, 8 April 2020. Stockholm: ECDC; 2020</a:t>
            </a:r>
            <a:r>
              <a:rPr lang="fr-FR" dirty="0"/>
              <a:t>. </a:t>
            </a:r>
            <a:r>
              <a:rPr lang="en-US" u="sng" dirty="0">
                <a:hlinkClick r:id="rId4"/>
              </a:rPr>
              <a:t>https://www.ecdc.europa.eu/sites/default/files/documents/covid-19-guidance-discharge-and-ending-isolation-first%20update.pdf</a:t>
            </a:r>
            <a:r>
              <a:rPr lang="en-US" dirty="0"/>
              <a:t> </a:t>
            </a:r>
            <a:endParaRPr lang="fr-FR" dirty="0"/>
          </a:p>
          <a:p>
            <a:pPr>
              <a:spcAft>
                <a:spcPts val="600"/>
              </a:spcAft>
            </a:pPr>
            <a:r>
              <a:rPr lang="fr-FR" dirty="0"/>
              <a:t>AVIS du Haut Conseil de la santé publique relatif à la réduction du risque de transmission du SARS CoV-2 par la ventilation et à la gestion des effluents des patients COVID-19. 17 mars 20201 </a:t>
            </a:r>
            <a:r>
              <a:rPr lang="fr-FR" u="sng" dirty="0">
                <a:hlinkClick r:id="rId5"/>
              </a:rPr>
              <a:t>www.hcsp.fr</a:t>
            </a:r>
            <a:endParaRPr lang="fr-FR" dirty="0"/>
          </a:p>
          <a:p>
            <a:pPr>
              <a:spcAft>
                <a:spcPts val="600"/>
              </a:spcAft>
            </a:pPr>
            <a:r>
              <a:rPr lang="fr-FR" dirty="0"/>
              <a:t>Assurer la continuité de la prise en charge du patient ayant une maladie rénale chronique. Réponses rapides dans le cadre du COVID-19 - Mis en ligne le 10 avr. 2020 .  </a:t>
            </a:r>
            <a:r>
              <a:rPr lang="fr-FR" u="sng" dirty="0">
                <a:hlinkClick r:id="rId6"/>
              </a:rPr>
              <a:t>https://www.has-sante.fr/jcms/p_3178296/fr/</a:t>
            </a:r>
            <a:r>
              <a:rPr lang="fr-FR" dirty="0"/>
              <a:t> </a:t>
            </a:r>
          </a:p>
          <a:p>
            <a:pPr>
              <a:spcAft>
                <a:spcPts val="600"/>
              </a:spcAft>
              <a:buSzPts val="1500"/>
            </a:pPr>
            <a:r>
              <a:rPr lang="fr-FR" dirty="0"/>
              <a:t>Place des tests sérologiques dans la stratégie de prise en charge de la maladie COVID-19. Validé par le Collège le 1er mai 2020. </a:t>
            </a:r>
            <a:r>
              <a:rPr lang="fr-FR" u="sng" dirty="0">
                <a:solidFill>
                  <a:srgbClr val="0070C0"/>
                </a:solidFill>
                <a:latin typeface="Calibri" panose="020F0502020204030204" pitchFamily="34" charset="0"/>
              </a:rPr>
              <a:t>https://</a:t>
            </a:r>
            <a:r>
              <a:rPr lang="fr-FR" u="sng" dirty="0" err="1">
                <a:solidFill>
                  <a:srgbClr val="0070C0"/>
                </a:solidFill>
                <a:latin typeface="Calibri" panose="020F0502020204030204" pitchFamily="34" charset="0"/>
              </a:rPr>
              <a:t>www.has-sante.fr</a:t>
            </a:r>
            <a:r>
              <a:rPr lang="fr-FR" u="sng" dirty="0">
                <a:solidFill>
                  <a:srgbClr val="0070C0"/>
                </a:solidFill>
                <a:latin typeface="Calibri" panose="020F0502020204030204" pitchFamily="34" charset="0"/>
              </a:rPr>
              <a:t>/</a:t>
            </a:r>
            <a:r>
              <a:rPr lang="fr-FR" u="sng" dirty="0" err="1">
                <a:solidFill>
                  <a:srgbClr val="0070C0"/>
                </a:solidFill>
                <a:latin typeface="Calibri" panose="020F0502020204030204" pitchFamily="34" charset="0"/>
              </a:rPr>
              <a:t>upload</a:t>
            </a:r>
            <a:r>
              <a:rPr lang="fr-FR" u="sng" dirty="0">
                <a:solidFill>
                  <a:srgbClr val="0070C0"/>
                </a:solidFill>
                <a:latin typeface="Calibri" panose="020F0502020204030204" pitchFamily="34" charset="0"/>
              </a:rPr>
              <a:t>/docs/application/</a:t>
            </a:r>
            <a:r>
              <a:rPr lang="fr-FR" u="sng" dirty="0" err="1">
                <a:solidFill>
                  <a:srgbClr val="0070C0"/>
                </a:solidFill>
                <a:latin typeface="Calibri" panose="020F0502020204030204" pitchFamily="34" charset="0"/>
              </a:rPr>
              <a:t>pdf</a:t>
            </a:r>
            <a:r>
              <a:rPr lang="fr-FR" u="sng" dirty="0">
                <a:solidFill>
                  <a:srgbClr val="0070C0"/>
                </a:solidFill>
                <a:latin typeface="Calibri" panose="020F0502020204030204" pitchFamily="34" charset="0"/>
              </a:rPr>
              <a:t>/2020-05/</a:t>
            </a:r>
            <a:endParaRPr lang="fr-FR" u="sng" dirty="0">
              <a:solidFill>
                <a:srgbClr val="0070C0"/>
              </a:solidFill>
            </a:endParaRPr>
          </a:p>
        </p:txBody>
      </p:sp>
      <p:sp>
        <p:nvSpPr>
          <p:cNvPr id="5" name="Rectangle 4">
            <a:extLst>
              <a:ext uri="{FF2B5EF4-FFF2-40B4-BE49-F238E27FC236}">
                <a16:creationId xmlns:a16="http://schemas.microsoft.com/office/drawing/2014/main" id="{F402005E-9B06-414B-929D-35E3EA1496E3}"/>
              </a:ext>
            </a:extLst>
          </p:cNvPr>
          <p:cNvSpPr/>
          <p:nvPr/>
        </p:nvSpPr>
        <p:spPr>
          <a:xfrm>
            <a:off x="0" y="1404021"/>
            <a:ext cx="9320981" cy="70818"/>
          </a:xfrm>
          <a:prstGeom prst="rect">
            <a:avLst/>
          </a:prstGeom>
          <a:gradFill flip="none" rotWithShape="1">
            <a:gsLst>
              <a:gs pos="0">
                <a:schemeClr val="accent2">
                  <a:lumMod val="50000"/>
                </a:schemeClr>
              </a:gs>
              <a:gs pos="36000">
                <a:schemeClr val="accent2">
                  <a:lumMod val="75000"/>
                </a:schemeClr>
              </a:gs>
              <a:gs pos="61000">
                <a:srgbClr val="D96C21"/>
              </a:gs>
              <a:gs pos="860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numéro de diapositive 6">
            <a:extLst>
              <a:ext uri="{FF2B5EF4-FFF2-40B4-BE49-F238E27FC236}">
                <a16:creationId xmlns:a16="http://schemas.microsoft.com/office/drawing/2014/main" id="{15B1C110-79B6-5140-8283-C31C1AD87583}"/>
              </a:ext>
            </a:extLst>
          </p:cNvPr>
          <p:cNvSpPr>
            <a:spLocks noGrp="1"/>
          </p:cNvSpPr>
          <p:nvPr>
            <p:ph type="sldNum" sz="quarter" idx="12"/>
          </p:nvPr>
        </p:nvSpPr>
        <p:spPr/>
        <p:txBody>
          <a:bodyPr/>
          <a:lstStyle/>
          <a:p>
            <a:fld id="{E4635D2A-469A-3146-8418-C3C7E43DF945}" type="slidenum">
              <a:rPr lang="fr-FR" smtClean="0"/>
              <a:t>17</a:t>
            </a:fld>
            <a:endParaRPr lang="fr-FR"/>
          </a:p>
        </p:txBody>
      </p:sp>
    </p:spTree>
    <p:extLst>
      <p:ext uri="{BB962C8B-B14F-4D97-AF65-F5344CB8AC3E}">
        <p14:creationId xmlns:p14="http://schemas.microsoft.com/office/powerpoint/2010/main" val="4117673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9BA83A0-FB69-514F-AF88-58F5C5A979E3}"/>
              </a:ext>
            </a:extLst>
          </p:cNvPr>
          <p:cNvPicPr>
            <a:picLocks noChangeAspect="1"/>
          </p:cNvPicPr>
          <p:nvPr/>
        </p:nvPicPr>
        <p:blipFill>
          <a:blip r:embed="rId2"/>
          <a:stretch>
            <a:fillRect/>
          </a:stretch>
        </p:blipFill>
        <p:spPr>
          <a:xfrm>
            <a:off x="6011381" y="2815119"/>
            <a:ext cx="2182436" cy="2351498"/>
          </a:xfrm>
          <a:prstGeom prst="rect">
            <a:avLst/>
          </a:prstGeom>
        </p:spPr>
      </p:pic>
      <p:sp>
        <p:nvSpPr>
          <p:cNvPr id="2" name="Titre 1">
            <a:extLst>
              <a:ext uri="{FF2B5EF4-FFF2-40B4-BE49-F238E27FC236}">
                <a16:creationId xmlns:a16="http://schemas.microsoft.com/office/drawing/2014/main" id="{7581B9CF-07AB-5A4E-892F-279A0D1BC8AC}"/>
              </a:ext>
            </a:extLst>
          </p:cNvPr>
          <p:cNvSpPr>
            <a:spLocks noGrp="1"/>
          </p:cNvSpPr>
          <p:nvPr>
            <p:ph type="title"/>
          </p:nvPr>
        </p:nvSpPr>
        <p:spPr/>
        <p:txBody>
          <a:bodyPr/>
          <a:lstStyle/>
          <a:p>
            <a:r>
              <a:rPr lang="fr-FR" dirty="0"/>
              <a:t>Données ABM – REIN le 4 mai 2020</a:t>
            </a:r>
          </a:p>
        </p:txBody>
      </p:sp>
      <p:sp>
        <p:nvSpPr>
          <p:cNvPr id="7" name="ZoneTexte 6">
            <a:extLst>
              <a:ext uri="{FF2B5EF4-FFF2-40B4-BE49-F238E27FC236}">
                <a16:creationId xmlns:a16="http://schemas.microsoft.com/office/drawing/2014/main" id="{04DD0572-77AE-C243-ACC7-965DC17ED3AB}"/>
              </a:ext>
            </a:extLst>
          </p:cNvPr>
          <p:cNvSpPr txBox="1"/>
          <p:nvPr/>
        </p:nvSpPr>
        <p:spPr>
          <a:xfrm>
            <a:off x="449350" y="1903368"/>
            <a:ext cx="3708971" cy="1723549"/>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fr-FR" sz="2400" dirty="0"/>
              <a:t>1.602/48.000 = 3,3 % des patients dialysés COVID+</a:t>
            </a:r>
          </a:p>
          <a:p>
            <a:pPr marL="342900" indent="-342900">
              <a:spcBef>
                <a:spcPts val="600"/>
              </a:spcBef>
              <a:buFont typeface="Arial" panose="020B0604020202020204" pitchFamily="34" charset="0"/>
              <a:buChar char="•"/>
            </a:pPr>
            <a:r>
              <a:rPr lang="fr-FR" sz="2400" dirty="0"/>
              <a:t>La moitié en Ile de France</a:t>
            </a:r>
          </a:p>
          <a:p>
            <a:pPr marL="342900" indent="-342900">
              <a:spcBef>
                <a:spcPts val="600"/>
              </a:spcBef>
              <a:buFont typeface="Arial" panose="020B0604020202020204" pitchFamily="34" charset="0"/>
              <a:buChar char="•"/>
            </a:pPr>
            <a:r>
              <a:rPr lang="fr-FR" sz="2400" dirty="0"/>
              <a:t>Mortalité: 17%</a:t>
            </a:r>
          </a:p>
        </p:txBody>
      </p:sp>
      <p:pic>
        <p:nvPicPr>
          <p:cNvPr id="10" name="Image 9">
            <a:extLst>
              <a:ext uri="{FF2B5EF4-FFF2-40B4-BE49-F238E27FC236}">
                <a16:creationId xmlns:a16="http://schemas.microsoft.com/office/drawing/2014/main" id="{B01A6BAE-7634-D843-91F6-6BD90E972BE8}"/>
              </a:ext>
            </a:extLst>
          </p:cNvPr>
          <p:cNvPicPr>
            <a:picLocks noChangeAspect="1"/>
          </p:cNvPicPr>
          <p:nvPr/>
        </p:nvPicPr>
        <p:blipFill>
          <a:blip r:embed="rId3"/>
          <a:stretch>
            <a:fillRect/>
          </a:stretch>
        </p:blipFill>
        <p:spPr>
          <a:xfrm>
            <a:off x="820246" y="3779714"/>
            <a:ext cx="3248320" cy="2773805"/>
          </a:xfrm>
          <a:prstGeom prst="rect">
            <a:avLst/>
          </a:prstGeom>
          <a:ln>
            <a:solidFill>
              <a:schemeClr val="tx1"/>
            </a:solidFill>
          </a:ln>
        </p:spPr>
      </p:pic>
      <p:sp>
        <p:nvSpPr>
          <p:cNvPr id="13" name="Rectangle 12">
            <a:extLst>
              <a:ext uri="{FF2B5EF4-FFF2-40B4-BE49-F238E27FC236}">
                <a16:creationId xmlns:a16="http://schemas.microsoft.com/office/drawing/2014/main" id="{0CAF5C59-60A1-F941-94C0-A6D9CF075FE7}"/>
              </a:ext>
            </a:extLst>
          </p:cNvPr>
          <p:cNvSpPr/>
          <p:nvPr/>
        </p:nvSpPr>
        <p:spPr>
          <a:xfrm>
            <a:off x="0" y="1404021"/>
            <a:ext cx="9320981" cy="70818"/>
          </a:xfrm>
          <a:prstGeom prst="rect">
            <a:avLst/>
          </a:prstGeom>
          <a:gradFill flip="none" rotWithShape="1">
            <a:gsLst>
              <a:gs pos="0">
                <a:schemeClr val="accent2">
                  <a:lumMod val="50000"/>
                </a:schemeClr>
              </a:gs>
              <a:gs pos="36000">
                <a:schemeClr val="accent2">
                  <a:lumMod val="75000"/>
                </a:schemeClr>
              </a:gs>
              <a:gs pos="61000">
                <a:srgbClr val="D96C21"/>
              </a:gs>
              <a:gs pos="860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numéro de diapositive 14">
            <a:extLst>
              <a:ext uri="{FF2B5EF4-FFF2-40B4-BE49-F238E27FC236}">
                <a16:creationId xmlns:a16="http://schemas.microsoft.com/office/drawing/2014/main" id="{C4BE3B25-030E-7249-96C0-CD17FBCA5DB4}"/>
              </a:ext>
            </a:extLst>
          </p:cNvPr>
          <p:cNvSpPr>
            <a:spLocks noGrp="1"/>
          </p:cNvSpPr>
          <p:nvPr>
            <p:ph type="sldNum" sz="quarter" idx="12"/>
          </p:nvPr>
        </p:nvSpPr>
        <p:spPr/>
        <p:txBody>
          <a:bodyPr/>
          <a:lstStyle/>
          <a:p>
            <a:fld id="{E4635D2A-469A-3146-8418-C3C7E43DF945}" type="slidenum">
              <a:rPr lang="fr-FR" smtClean="0"/>
              <a:t>2</a:t>
            </a:fld>
            <a:endParaRPr lang="fr-FR"/>
          </a:p>
        </p:txBody>
      </p:sp>
      <p:grpSp>
        <p:nvGrpSpPr>
          <p:cNvPr id="18" name="Groupe 17">
            <a:extLst>
              <a:ext uri="{FF2B5EF4-FFF2-40B4-BE49-F238E27FC236}">
                <a16:creationId xmlns:a16="http://schemas.microsoft.com/office/drawing/2014/main" id="{4C78C30E-6C9C-CC43-87AD-1ABAAF8D258E}"/>
              </a:ext>
            </a:extLst>
          </p:cNvPr>
          <p:cNvGrpSpPr/>
          <p:nvPr/>
        </p:nvGrpSpPr>
        <p:grpSpPr>
          <a:xfrm>
            <a:off x="4581013" y="2023060"/>
            <a:ext cx="5197286" cy="4000921"/>
            <a:chOff x="4498819" y="1936148"/>
            <a:chExt cx="5197286" cy="4000921"/>
          </a:xfrm>
        </p:grpSpPr>
        <p:pic>
          <p:nvPicPr>
            <p:cNvPr id="4" name="Image 3">
              <a:extLst>
                <a:ext uri="{FF2B5EF4-FFF2-40B4-BE49-F238E27FC236}">
                  <a16:creationId xmlns:a16="http://schemas.microsoft.com/office/drawing/2014/main" id="{176688FD-C16B-DD46-9B16-6E508E1108ED}"/>
                </a:ext>
              </a:extLst>
            </p:cNvPr>
            <p:cNvPicPr>
              <a:picLocks noChangeAspect="1"/>
            </p:cNvPicPr>
            <p:nvPr/>
          </p:nvPicPr>
          <p:blipFill>
            <a:blip r:embed="rId4"/>
            <a:stretch>
              <a:fillRect/>
            </a:stretch>
          </p:blipFill>
          <p:spPr>
            <a:xfrm>
              <a:off x="4509093" y="2044667"/>
              <a:ext cx="5187012" cy="3892402"/>
            </a:xfrm>
            <a:prstGeom prst="rect">
              <a:avLst/>
            </a:prstGeom>
            <a:ln>
              <a:noFill/>
            </a:ln>
          </p:spPr>
        </p:pic>
        <p:sp>
          <p:nvSpPr>
            <p:cNvPr id="16" name="ZoneTexte 15">
              <a:extLst>
                <a:ext uri="{FF2B5EF4-FFF2-40B4-BE49-F238E27FC236}">
                  <a16:creationId xmlns:a16="http://schemas.microsoft.com/office/drawing/2014/main" id="{575C0989-A49D-1941-B63D-B0EAA8C97A91}"/>
                </a:ext>
              </a:extLst>
            </p:cNvPr>
            <p:cNvSpPr txBox="1"/>
            <p:nvPr/>
          </p:nvSpPr>
          <p:spPr>
            <a:xfrm>
              <a:off x="5301354" y="1936148"/>
              <a:ext cx="4019627" cy="369332"/>
            </a:xfrm>
            <a:prstGeom prst="rect">
              <a:avLst/>
            </a:prstGeom>
            <a:noFill/>
          </p:spPr>
          <p:txBody>
            <a:bodyPr wrap="none" rtlCol="0">
              <a:spAutoFit/>
            </a:bodyPr>
            <a:lstStyle/>
            <a:p>
              <a:r>
                <a:rPr lang="fr-FR" dirty="0"/>
                <a:t>Nombre cumulatif de cas de SRAS-CoV2</a:t>
              </a:r>
            </a:p>
          </p:txBody>
        </p:sp>
        <p:sp>
          <p:nvSpPr>
            <p:cNvPr id="17" name="Rectangle 16">
              <a:extLst>
                <a:ext uri="{FF2B5EF4-FFF2-40B4-BE49-F238E27FC236}">
                  <a16:creationId xmlns:a16="http://schemas.microsoft.com/office/drawing/2014/main" id="{D0F3CC09-D9B2-1046-BF7E-BC03C5A51F36}"/>
                </a:ext>
              </a:extLst>
            </p:cNvPr>
            <p:cNvSpPr/>
            <p:nvPr/>
          </p:nvSpPr>
          <p:spPr>
            <a:xfrm>
              <a:off x="4498819" y="2765142"/>
              <a:ext cx="227294" cy="2401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619504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4E7E90-11BB-3F42-8B5A-C269C5C97086}"/>
              </a:ext>
            </a:extLst>
          </p:cNvPr>
          <p:cNvSpPr>
            <a:spLocks noGrp="1"/>
          </p:cNvSpPr>
          <p:nvPr>
            <p:ph type="title"/>
          </p:nvPr>
        </p:nvSpPr>
        <p:spPr/>
        <p:txBody>
          <a:bodyPr/>
          <a:lstStyle/>
          <a:p>
            <a:r>
              <a:rPr lang="fr-FR" dirty="0"/>
              <a:t>Introduction</a:t>
            </a:r>
          </a:p>
        </p:txBody>
      </p:sp>
      <p:sp>
        <p:nvSpPr>
          <p:cNvPr id="3" name="Espace réservé du contenu 2">
            <a:extLst>
              <a:ext uri="{FF2B5EF4-FFF2-40B4-BE49-F238E27FC236}">
                <a16:creationId xmlns:a16="http://schemas.microsoft.com/office/drawing/2014/main" id="{17A914D4-43DF-F248-9BE8-0FF119784B89}"/>
              </a:ext>
            </a:extLst>
          </p:cNvPr>
          <p:cNvSpPr>
            <a:spLocks noGrp="1"/>
          </p:cNvSpPr>
          <p:nvPr>
            <p:ph idx="1"/>
          </p:nvPr>
        </p:nvSpPr>
        <p:spPr>
          <a:xfrm>
            <a:off x="707231" y="1914741"/>
            <a:ext cx="8872538" cy="4441611"/>
          </a:xfrm>
        </p:spPr>
        <p:txBody>
          <a:bodyPr>
            <a:normAutofit/>
          </a:bodyPr>
          <a:lstStyle/>
          <a:p>
            <a:r>
              <a:rPr lang="fr-FR" sz="2400" dirty="0"/>
              <a:t>Maintenir l’offre de soins la plus adaptée à la prise en charge des patients dialysés sur l’ensemble du territoire tout en limitant le risque de transmission de l’infection.</a:t>
            </a:r>
          </a:p>
          <a:p>
            <a:r>
              <a:rPr lang="fr-FR" sz="2400" dirty="0"/>
              <a:t>Les préconisations de </a:t>
            </a:r>
            <a:r>
              <a:rPr lang="fr-FR" sz="2400" dirty="0" err="1"/>
              <a:t>déconfinement</a:t>
            </a:r>
            <a:r>
              <a:rPr lang="fr-FR" sz="2400" dirty="0"/>
              <a:t> doivent être déclinées suivant l’organisation des filières et l’évolution locale de la pandémie. Elles seront actualisées suivant l’évolution des connaissances</a:t>
            </a:r>
          </a:p>
          <a:p>
            <a:r>
              <a:rPr lang="fr-FR" sz="2400" dirty="0"/>
              <a:t>Le maintien strict des règles de prévention et des mesures barrières dans les structures de dialyse et dans la vie quotidienne est impératif pour éviter le risque d’une seconde vague de COVID-19</a:t>
            </a:r>
          </a:p>
        </p:txBody>
      </p:sp>
      <p:sp>
        <p:nvSpPr>
          <p:cNvPr id="6" name="Rectangle 5">
            <a:extLst>
              <a:ext uri="{FF2B5EF4-FFF2-40B4-BE49-F238E27FC236}">
                <a16:creationId xmlns:a16="http://schemas.microsoft.com/office/drawing/2014/main" id="{86DE3D33-C3E4-B446-AE6E-D6AADC99C59D}"/>
              </a:ext>
            </a:extLst>
          </p:cNvPr>
          <p:cNvSpPr/>
          <p:nvPr/>
        </p:nvSpPr>
        <p:spPr>
          <a:xfrm>
            <a:off x="0" y="1404021"/>
            <a:ext cx="9320981" cy="70818"/>
          </a:xfrm>
          <a:prstGeom prst="rect">
            <a:avLst/>
          </a:prstGeom>
          <a:gradFill flip="none" rotWithShape="1">
            <a:gsLst>
              <a:gs pos="0">
                <a:schemeClr val="accent2">
                  <a:lumMod val="50000"/>
                </a:schemeClr>
              </a:gs>
              <a:gs pos="36000">
                <a:schemeClr val="accent2">
                  <a:lumMod val="75000"/>
                </a:schemeClr>
              </a:gs>
              <a:gs pos="61000">
                <a:srgbClr val="D96C21"/>
              </a:gs>
              <a:gs pos="860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numéro de diapositive 7">
            <a:extLst>
              <a:ext uri="{FF2B5EF4-FFF2-40B4-BE49-F238E27FC236}">
                <a16:creationId xmlns:a16="http://schemas.microsoft.com/office/drawing/2014/main" id="{811A3D6A-D3D4-064E-BD28-88DD71D7E848}"/>
              </a:ext>
            </a:extLst>
          </p:cNvPr>
          <p:cNvSpPr>
            <a:spLocks noGrp="1"/>
          </p:cNvSpPr>
          <p:nvPr>
            <p:ph type="sldNum" sz="quarter" idx="12"/>
          </p:nvPr>
        </p:nvSpPr>
        <p:spPr/>
        <p:txBody>
          <a:bodyPr/>
          <a:lstStyle/>
          <a:p>
            <a:fld id="{E4635D2A-469A-3146-8418-C3C7E43DF945}" type="slidenum">
              <a:rPr lang="fr-FR" smtClean="0"/>
              <a:t>3</a:t>
            </a:fld>
            <a:endParaRPr lang="fr-FR"/>
          </a:p>
        </p:txBody>
      </p:sp>
    </p:spTree>
    <p:extLst>
      <p:ext uri="{BB962C8B-B14F-4D97-AF65-F5344CB8AC3E}">
        <p14:creationId xmlns:p14="http://schemas.microsoft.com/office/powerpoint/2010/main" val="3670165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FCD017-3773-8742-9B33-523A79C388C3}"/>
              </a:ext>
            </a:extLst>
          </p:cNvPr>
          <p:cNvSpPr>
            <a:spLocks noGrp="1"/>
          </p:cNvSpPr>
          <p:nvPr>
            <p:ph type="title"/>
          </p:nvPr>
        </p:nvSpPr>
        <p:spPr/>
        <p:txBody>
          <a:bodyPr/>
          <a:lstStyle/>
          <a:p>
            <a:r>
              <a:rPr lang="fr-FR" dirty="0"/>
              <a:t>Objectifs</a:t>
            </a:r>
          </a:p>
        </p:txBody>
      </p:sp>
      <p:sp>
        <p:nvSpPr>
          <p:cNvPr id="3" name="Espace réservé du contenu 2">
            <a:extLst>
              <a:ext uri="{FF2B5EF4-FFF2-40B4-BE49-F238E27FC236}">
                <a16:creationId xmlns:a16="http://schemas.microsoft.com/office/drawing/2014/main" id="{F003C00C-F7C7-DC48-968B-9D80802AD8F0}"/>
              </a:ext>
            </a:extLst>
          </p:cNvPr>
          <p:cNvSpPr>
            <a:spLocks noGrp="1"/>
          </p:cNvSpPr>
          <p:nvPr>
            <p:ph idx="1"/>
          </p:nvPr>
        </p:nvSpPr>
        <p:spPr>
          <a:xfrm>
            <a:off x="707231" y="1690690"/>
            <a:ext cx="8872538" cy="4351338"/>
          </a:xfrm>
        </p:spPr>
        <p:txBody>
          <a:bodyPr>
            <a:noAutofit/>
          </a:bodyPr>
          <a:lstStyle/>
          <a:p>
            <a:r>
              <a:rPr lang="fr-FR" sz="2400" dirty="0"/>
              <a:t>Limiter le risque de transmission. </a:t>
            </a:r>
          </a:p>
          <a:p>
            <a:pPr lvl="1"/>
            <a:r>
              <a:rPr lang="fr-FR" dirty="0"/>
              <a:t>En unité de dialyse lors des séances de dialyse </a:t>
            </a:r>
          </a:p>
          <a:p>
            <a:pPr lvl="1"/>
            <a:r>
              <a:rPr lang="fr-FR" dirty="0"/>
              <a:t>Pendant le suivi médical lié </a:t>
            </a:r>
            <a:r>
              <a:rPr lang="fr-FR"/>
              <a:t>à l’IRC</a:t>
            </a:r>
            <a:endParaRPr lang="fr-FR" dirty="0"/>
          </a:p>
          <a:p>
            <a:pPr lvl="1"/>
            <a:r>
              <a:rPr lang="fr-FR" dirty="0"/>
              <a:t>A domicile et en vie quotidienne</a:t>
            </a:r>
          </a:p>
          <a:p>
            <a:pPr lvl="1"/>
            <a:endParaRPr lang="fr-FR" dirty="0"/>
          </a:p>
          <a:p>
            <a:r>
              <a:rPr lang="fr-FR" sz="2400" dirty="0"/>
              <a:t>Il est prioritaire que les patients dont le protocole de dialyse a été modifié du fait des contraintes de réorganisation bénéficient de la modalité de dialyse la plus adaptée à leurs besoins</a:t>
            </a:r>
          </a:p>
          <a:p>
            <a:pPr lvl="1"/>
            <a:r>
              <a:rPr lang="fr-FR" dirty="0"/>
              <a:t>Rétablissement de la dose de dialyse si celle-ci a été modifiée (nombre ou durée des séances) </a:t>
            </a:r>
          </a:p>
          <a:p>
            <a:pPr lvl="1"/>
            <a:r>
              <a:rPr lang="fr-FR" dirty="0"/>
              <a:t>Retour vers l’unité/modalité de dialyse d’origine</a:t>
            </a:r>
          </a:p>
        </p:txBody>
      </p:sp>
      <p:sp>
        <p:nvSpPr>
          <p:cNvPr id="4" name="Rectangle 3">
            <a:extLst>
              <a:ext uri="{FF2B5EF4-FFF2-40B4-BE49-F238E27FC236}">
                <a16:creationId xmlns:a16="http://schemas.microsoft.com/office/drawing/2014/main" id="{5DD47AFE-4E20-664E-8484-45C8F0BDC26C}"/>
              </a:ext>
            </a:extLst>
          </p:cNvPr>
          <p:cNvSpPr/>
          <p:nvPr/>
        </p:nvSpPr>
        <p:spPr>
          <a:xfrm>
            <a:off x="0" y="1404021"/>
            <a:ext cx="9320981" cy="70818"/>
          </a:xfrm>
          <a:prstGeom prst="rect">
            <a:avLst/>
          </a:prstGeom>
          <a:gradFill flip="none" rotWithShape="1">
            <a:gsLst>
              <a:gs pos="0">
                <a:schemeClr val="accent2">
                  <a:lumMod val="50000"/>
                </a:schemeClr>
              </a:gs>
              <a:gs pos="36000">
                <a:schemeClr val="accent2">
                  <a:lumMod val="75000"/>
                </a:schemeClr>
              </a:gs>
              <a:gs pos="61000">
                <a:srgbClr val="D96C21"/>
              </a:gs>
              <a:gs pos="860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a:extLst>
              <a:ext uri="{FF2B5EF4-FFF2-40B4-BE49-F238E27FC236}">
                <a16:creationId xmlns:a16="http://schemas.microsoft.com/office/drawing/2014/main" id="{850AEC17-1A99-9444-8C9F-0DD333058411}"/>
              </a:ext>
            </a:extLst>
          </p:cNvPr>
          <p:cNvSpPr>
            <a:spLocks noGrp="1"/>
          </p:cNvSpPr>
          <p:nvPr>
            <p:ph type="sldNum" sz="quarter" idx="12"/>
          </p:nvPr>
        </p:nvSpPr>
        <p:spPr/>
        <p:txBody>
          <a:bodyPr/>
          <a:lstStyle/>
          <a:p>
            <a:fld id="{E4635D2A-469A-3146-8418-C3C7E43DF945}" type="slidenum">
              <a:rPr lang="fr-FR" smtClean="0"/>
              <a:t>4</a:t>
            </a:fld>
            <a:endParaRPr lang="fr-FR"/>
          </a:p>
        </p:txBody>
      </p:sp>
    </p:spTree>
    <p:extLst>
      <p:ext uri="{BB962C8B-B14F-4D97-AF65-F5344CB8AC3E}">
        <p14:creationId xmlns:p14="http://schemas.microsoft.com/office/powerpoint/2010/main" val="3297490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EE9DD7-7A8A-DE48-AF92-89EB7E860C11}"/>
              </a:ext>
            </a:extLst>
          </p:cNvPr>
          <p:cNvSpPr>
            <a:spLocks noGrp="1"/>
          </p:cNvSpPr>
          <p:nvPr>
            <p:ph type="title"/>
          </p:nvPr>
        </p:nvSpPr>
        <p:spPr/>
        <p:txBody>
          <a:bodyPr/>
          <a:lstStyle/>
          <a:p>
            <a:r>
              <a:rPr lang="fr-FR" dirty="0"/>
              <a:t>Protection des soignants</a:t>
            </a:r>
          </a:p>
        </p:txBody>
      </p:sp>
      <p:sp>
        <p:nvSpPr>
          <p:cNvPr id="3" name="Espace réservé du contenu 2">
            <a:extLst>
              <a:ext uri="{FF2B5EF4-FFF2-40B4-BE49-F238E27FC236}">
                <a16:creationId xmlns:a16="http://schemas.microsoft.com/office/drawing/2014/main" id="{36B4CC66-2788-3747-9200-B0935538E6BD}"/>
              </a:ext>
            </a:extLst>
          </p:cNvPr>
          <p:cNvSpPr>
            <a:spLocks noGrp="1"/>
          </p:cNvSpPr>
          <p:nvPr>
            <p:ph idx="1"/>
          </p:nvPr>
        </p:nvSpPr>
        <p:spPr>
          <a:xfrm>
            <a:off x="707231" y="1690690"/>
            <a:ext cx="8872538" cy="4914223"/>
          </a:xfrm>
        </p:spPr>
        <p:txBody>
          <a:bodyPr>
            <a:noAutofit/>
          </a:bodyPr>
          <a:lstStyle/>
          <a:p>
            <a:pPr lvl="1"/>
            <a:r>
              <a:rPr lang="fr-FR" dirty="0"/>
              <a:t>Port des EPI adaptés et maintien des règles barrières:</a:t>
            </a:r>
          </a:p>
          <a:p>
            <a:pPr lvl="2"/>
            <a:r>
              <a:rPr lang="fr-FR" dirty="0"/>
              <a:t>Non COVID: masque chirurgical</a:t>
            </a:r>
          </a:p>
          <a:p>
            <a:pPr lvl="2"/>
            <a:r>
              <a:rPr lang="fr-FR" dirty="0"/>
              <a:t>COVID+: masque, tunique, </a:t>
            </a:r>
            <a:r>
              <a:rPr lang="fr-FR" dirty="0" err="1"/>
              <a:t>surblouse</a:t>
            </a:r>
            <a:r>
              <a:rPr lang="fr-FR" dirty="0"/>
              <a:t>/tablier, charlotte, gants, lunettes</a:t>
            </a:r>
          </a:p>
          <a:p>
            <a:pPr lvl="2"/>
            <a:r>
              <a:rPr lang="fr-FR" dirty="0"/>
              <a:t>Prélèvement PCR: </a:t>
            </a:r>
            <a:r>
              <a:rPr lang="fr-FR" i="1" dirty="0"/>
              <a:t>id</a:t>
            </a:r>
            <a:r>
              <a:rPr lang="fr-FR" dirty="0"/>
              <a:t> + masque FFP2</a:t>
            </a:r>
          </a:p>
          <a:p>
            <a:pPr lvl="2"/>
            <a:endParaRPr lang="fr-FR" dirty="0"/>
          </a:p>
          <a:p>
            <a:pPr lvl="1"/>
            <a:r>
              <a:rPr lang="fr-FR" dirty="0"/>
              <a:t>Alerter sur le risque de transmission hors des périodes liées aux soins (vestiaires, transports…)</a:t>
            </a:r>
          </a:p>
          <a:p>
            <a:pPr lvl="2"/>
            <a:r>
              <a:rPr lang="fr-FR" dirty="0"/>
              <a:t>Echelonner les pauses</a:t>
            </a:r>
          </a:p>
          <a:p>
            <a:pPr lvl="2"/>
            <a:r>
              <a:rPr lang="fr-FR" dirty="0"/>
              <a:t>Pas de repas collectif ni en face à face </a:t>
            </a:r>
          </a:p>
          <a:p>
            <a:pPr lvl="2"/>
            <a:r>
              <a:rPr lang="fr-FR" dirty="0"/>
              <a:t>Port du masque dès le transport vers le centre et au retour</a:t>
            </a:r>
          </a:p>
          <a:p>
            <a:pPr lvl="2"/>
            <a:endParaRPr lang="fr-FR" dirty="0"/>
          </a:p>
          <a:p>
            <a:pPr lvl="1"/>
            <a:r>
              <a:rPr lang="fr-FR" dirty="0"/>
              <a:t>Un soignant symptomatique ne doit pas venir travailler. </a:t>
            </a:r>
          </a:p>
          <a:p>
            <a:pPr lvl="2"/>
            <a:r>
              <a:rPr lang="fr-FR" dirty="0"/>
              <a:t>en cas d’infection COVID, la durée d’éviction d’un soignant est d’au moins 7 jours et 48h sans symptôme. </a:t>
            </a:r>
          </a:p>
          <a:p>
            <a:endParaRPr lang="fr-FR" sz="2400" dirty="0"/>
          </a:p>
        </p:txBody>
      </p:sp>
      <p:sp>
        <p:nvSpPr>
          <p:cNvPr id="4" name="Rectangle 3">
            <a:extLst>
              <a:ext uri="{FF2B5EF4-FFF2-40B4-BE49-F238E27FC236}">
                <a16:creationId xmlns:a16="http://schemas.microsoft.com/office/drawing/2014/main" id="{EDA5DE08-38AE-DF45-BBF2-0331F4150F90}"/>
              </a:ext>
            </a:extLst>
          </p:cNvPr>
          <p:cNvSpPr/>
          <p:nvPr/>
        </p:nvSpPr>
        <p:spPr>
          <a:xfrm>
            <a:off x="0" y="1404021"/>
            <a:ext cx="9320981" cy="70818"/>
          </a:xfrm>
          <a:prstGeom prst="rect">
            <a:avLst/>
          </a:prstGeom>
          <a:gradFill flip="none" rotWithShape="1">
            <a:gsLst>
              <a:gs pos="0">
                <a:schemeClr val="accent2">
                  <a:lumMod val="50000"/>
                </a:schemeClr>
              </a:gs>
              <a:gs pos="36000">
                <a:schemeClr val="accent2">
                  <a:lumMod val="75000"/>
                </a:schemeClr>
              </a:gs>
              <a:gs pos="61000">
                <a:srgbClr val="D96C21"/>
              </a:gs>
              <a:gs pos="860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a:extLst>
              <a:ext uri="{FF2B5EF4-FFF2-40B4-BE49-F238E27FC236}">
                <a16:creationId xmlns:a16="http://schemas.microsoft.com/office/drawing/2014/main" id="{8A27CFD9-93F5-0842-B8F1-36C99EBDA8B6}"/>
              </a:ext>
            </a:extLst>
          </p:cNvPr>
          <p:cNvSpPr>
            <a:spLocks noGrp="1"/>
          </p:cNvSpPr>
          <p:nvPr>
            <p:ph type="sldNum" sz="quarter" idx="12"/>
          </p:nvPr>
        </p:nvSpPr>
        <p:spPr/>
        <p:txBody>
          <a:bodyPr/>
          <a:lstStyle/>
          <a:p>
            <a:fld id="{E4635D2A-469A-3146-8418-C3C7E43DF945}" type="slidenum">
              <a:rPr lang="fr-FR" smtClean="0"/>
              <a:t>5</a:t>
            </a:fld>
            <a:endParaRPr lang="fr-FR"/>
          </a:p>
        </p:txBody>
      </p:sp>
    </p:spTree>
    <p:extLst>
      <p:ext uri="{BB962C8B-B14F-4D97-AF65-F5344CB8AC3E}">
        <p14:creationId xmlns:p14="http://schemas.microsoft.com/office/powerpoint/2010/main" val="318809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435183-D09D-D24A-9D4C-39905EDE7487}"/>
              </a:ext>
            </a:extLst>
          </p:cNvPr>
          <p:cNvSpPr>
            <a:spLocks noGrp="1"/>
          </p:cNvSpPr>
          <p:nvPr>
            <p:ph type="title"/>
          </p:nvPr>
        </p:nvSpPr>
        <p:spPr>
          <a:xfrm>
            <a:off x="434083" y="274030"/>
            <a:ext cx="8872538" cy="1325563"/>
          </a:xfrm>
        </p:spPr>
        <p:txBody>
          <a:bodyPr/>
          <a:lstStyle/>
          <a:p>
            <a:r>
              <a:rPr lang="fr-FR" dirty="0"/>
              <a:t>En unité d’hémodialyse</a:t>
            </a:r>
          </a:p>
        </p:txBody>
      </p:sp>
      <p:sp>
        <p:nvSpPr>
          <p:cNvPr id="3" name="Espace réservé du contenu 2">
            <a:extLst>
              <a:ext uri="{FF2B5EF4-FFF2-40B4-BE49-F238E27FC236}">
                <a16:creationId xmlns:a16="http://schemas.microsoft.com/office/drawing/2014/main" id="{C03DA796-1729-054F-B290-EE0415367B66}"/>
              </a:ext>
            </a:extLst>
          </p:cNvPr>
          <p:cNvSpPr>
            <a:spLocks noGrp="1"/>
          </p:cNvSpPr>
          <p:nvPr>
            <p:ph idx="1"/>
          </p:nvPr>
        </p:nvSpPr>
        <p:spPr>
          <a:xfrm>
            <a:off x="434083" y="1743431"/>
            <a:ext cx="9145686" cy="4729288"/>
          </a:xfrm>
        </p:spPr>
        <p:txBody>
          <a:bodyPr>
            <a:noAutofit/>
          </a:bodyPr>
          <a:lstStyle/>
          <a:p>
            <a:pPr lvl="1">
              <a:spcBef>
                <a:spcPts val="1100"/>
              </a:spcBef>
            </a:pPr>
            <a:r>
              <a:rPr lang="fr-FR" dirty="0"/>
              <a:t>Maintien des règles de prise en charge établies par la SFNDT:</a:t>
            </a:r>
          </a:p>
          <a:p>
            <a:pPr lvl="2"/>
            <a:r>
              <a:rPr lang="fr-FR" dirty="0"/>
              <a:t>Accueil et poursuite du </a:t>
            </a:r>
            <a:r>
              <a:rPr lang="fr-FR" dirty="0" err="1"/>
              <a:t>cohorting</a:t>
            </a:r>
            <a:r>
              <a:rPr lang="fr-FR" dirty="0"/>
              <a:t> des patients COVID</a:t>
            </a:r>
          </a:p>
          <a:p>
            <a:pPr lvl="2"/>
            <a:r>
              <a:rPr lang="fr-FR" dirty="0"/>
              <a:t>Respect des mesures de distanciation : mise en place de paravents si l’espace entre postes n’est pas suffisant </a:t>
            </a:r>
          </a:p>
          <a:p>
            <a:pPr lvl="1"/>
            <a:r>
              <a:rPr lang="fr-FR" dirty="0"/>
              <a:t>Pas de visite par des accompagnants en secteur d’hémodialyse</a:t>
            </a:r>
            <a:endParaRPr lang="fr-FR" sz="800" dirty="0"/>
          </a:p>
          <a:p>
            <a:pPr lvl="1">
              <a:spcBef>
                <a:spcPts val="1100"/>
              </a:spcBef>
            </a:pPr>
            <a:r>
              <a:rPr lang="fr-FR" dirty="0"/>
              <a:t>Veiller aux circuits de transport et de brancardage dans le centre et éviter le croisement de patients COVID et non COVID</a:t>
            </a:r>
          </a:p>
          <a:p>
            <a:pPr lvl="1">
              <a:spcBef>
                <a:spcPts val="1100"/>
              </a:spcBef>
            </a:pPr>
            <a:r>
              <a:rPr lang="fr-FR" dirty="0"/>
              <a:t>Port du masque par les patients dès la sortie du domicile, pendant le transport et jusqu’au retour à domicile</a:t>
            </a:r>
          </a:p>
          <a:p>
            <a:pPr lvl="1">
              <a:spcBef>
                <a:spcPts val="1100"/>
              </a:spcBef>
            </a:pPr>
            <a:r>
              <a:rPr lang="fr-FR" dirty="0"/>
              <a:t>Remise d’une fiche rappelant les éléments de surveillance et le numéro de téléphone à joindre 24h/24 si besoin</a:t>
            </a:r>
          </a:p>
        </p:txBody>
      </p:sp>
      <p:sp>
        <p:nvSpPr>
          <p:cNvPr id="4" name="Rectangle 3">
            <a:extLst>
              <a:ext uri="{FF2B5EF4-FFF2-40B4-BE49-F238E27FC236}">
                <a16:creationId xmlns:a16="http://schemas.microsoft.com/office/drawing/2014/main" id="{24A5A557-6C37-B542-AEAE-1AAB0CFB872F}"/>
              </a:ext>
            </a:extLst>
          </p:cNvPr>
          <p:cNvSpPr/>
          <p:nvPr/>
        </p:nvSpPr>
        <p:spPr>
          <a:xfrm>
            <a:off x="0" y="1404021"/>
            <a:ext cx="9320981" cy="70818"/>
          </a:xfrm>
          <a:prstGeom prst="rect">
            <a:avLst/>
          </a:prstGeom>
          <a:gradFill flip="none" rotWithShape="1">
            <a:gsLst>
              <a:gs pos="0">
                <a:schemeClr val="accent2">
                  <a:lumMod val="50000"/>
                </a:schemeClr>
              </a:gs>
              <a:gs pos="36000">
                <a:schemeClr val="accent2">
                  <a:lumMod val="75000"/>
                </a:schemeClr>
              </a:gs>
              <a:gs pos="61000">
                <a:srgbClr val="D96C21"/>
              </a:gs>
              <a:gs pos="860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a:extLst>
              <a:ext uri="{FF2B5EF4-FFF2-40B4-BE49-F238E27FC236}">
                <a16:creationId xmlns:a16="http://schemas.microsoft.com/office/drawing/2014/main" id="{9B64BA35-0E8B-0249-B233-C06D6DA8B710}"/>
              </a:ext>
            </a:extLst>
          </p:cNvPr>
          <p:cNvSpPr>
            <a:spLocks noGrp="1"/>
          </p:cNvSpPr>
          <p:nvPr>
            <p:ph type="sldNum" sz="quarter" idx="12"/>
          </p:nvPr>
        </p:nvSpPr>
        <p:spPr/>
        <p:txBody>
          <a:bodyPr/>
          <a:lstStyle/>
          <a:p>
            <a:fld id="{E4635D2A-469A-3146-8418-C3C7E43DF945}" type="slidenum">
              <a:rPr lang="fr-FR" smtClean="0"/>
              <a:t>6</a:t>
            </a:fld>
            <a:endParaRPr lang="fr-FR"/>
          </a:p>
        </p:txBody>
      </p:sp>
    </p:spTree>
    <p:extLst>
      <p:ext uri="{BB962C8B-B14F-4D97-AF65-F5344CB8AC3E}">
        <p14:creationId xmlns:p14="http://schemas.microsoft.com/office/powerpoint/2010/main" val="3206773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CEEC3E-05DB-014D-93B0-C541895232B9}"/>
              </a:ext>
            </a:extLst>
          </p:cNvPr>
          <p:cNvSpPr>
            <a:spLocks noGrp="1"/>
          </p:cNvSpPr>
          <p:nvPr>
            <p:ph type="title"/>
          </p:nvPr>
        </p:nvSpPr>
        <p:spPr/>
        <p:txBody>
          <a:bodyPr/>
          <a:lstStyle/>
          <a:p>
            <a:r>
              <a:rPr lang="fr-FR" dirty="0"/>
              <a:t>Dialyse à domicile</a:t>
            </a:r>
          </a:p>
        </p:txBody>
      </p:sp>
      <p:sp>
        <p:nvSpPr>
          <p:cNvPr id="3" name="Espace réservé du contenu 2">
            <a:extLst>
              <a:ext uri="{FF2B5EF4-FFF2-40B4-BE49-F238E27FC236}">
                <a16:creationId xmlns:a16="http://schemas.microsoft.com/office/drawing/2014/main" id="{7E8C3947-CE14-4342-8F5F-93D434AA0F53}"/>
              </a:ext>
            </a:extLst>
          </p:cNvPr>
          <p:cNvSpPr>
            <a:spLocks noGrp="1"/>
          </p:cNvSpPr>
          <p:nvPr>
            <p:ph idx="1"/>
          </p:nvPr>
        </p:nvSpPr>
        <p:spPr>
          <a:xfrm>
            <a:off x="707231" y="1825624"/>
            <a:ext cx="8872538" cy="4821755"/>
          </a:xfrm>
        </p:spPr>
        <p:txBody>
          <a:bodyPr>
            <a:normAutofit lnSpcReduction="10000"/>
          </a:bodyPr>
          <a:lstStyle/>
          <a:p>
            <a:pPr marL="306388" lvl="2" indent="-306388">
              <a:spcBef>
                <a:spcPts val="1100"/>
              </a:spcBef>
            </a:pPr>
            <a:r>
              <a:rPr lang="fr-FR" sz="2400" dirty="0"/>
              <a:t>Rappel et maintien des mesures barrières, du confinement, et de la nécessité d’éviter toute sortie inutile</a:t>
            </a:r>
          </a:p>
          <a:p>
            <a:pPr marL="306388" lvl="2" indent="-306388">
              <a:spcBef>
                <a:spcPts val="1100"/>
              </a:spcBef>
            </a:pPr>
            <a:r>
              <a:rPr lang="fr-FR" sz="2400" dirty="0"/>
              <a:t>Recours aux téléconsultations +++ et maintien des consultations présentielles quand elles sont nécessaires. </a:t>
            </a:r>
          </a:p>
          <a:p>
            <a:pPr marL="306388" lvl="2" indent="-306388">
              <a:spcBef>
                <a:spcPts val="1100"/>
              </a:spcBef>
            </a:pPr>
            <a:r>
              <a:rPr lang="fr-FR" sz="2400" dirty="0"/>
              <a:t>Rappel en téléconsultation des mesures de prévention et des informations données lors des séances de formation</a:t>
            </a:r>
          </a:p>
          <a:p>
            <a:pPr marL="306388" lvl="2" indent="-306388">
              <a:spcBef>
                <a:spcPts val="1100"/>
              </a:spcBef>
            </a:pPr>
            <a:r>
              <a:rPr lang="fr-FR" sz="2400" dirty="0"/>
              <a:t>Auto-surveillance des signes cliniques</a:t>
            </a:r>
          </a:p>
          <a:p>
            <a:pPr marL="306388" lvl="2" indent="-306388">
              <a:spcBef>
                <a:spcPts val="1100"/>
              </a:spcBef>
            </a:pPr>
            <a:r>
              <a:rPr lang="fr-FR" sz="2400" dirty="0"/>
              <a:t>En cas d’infection, surveillance quotidienne à domicile pour les formes simples et hospitalisation pour les formes compliquées; </a:t>
            </a:r>
          </a:p>
          <a:p>
            <a:pPr marL="317500" lvl="2" indent="0">
              <a:spcBef>
                <a:spcPts val="1100"/>
              </a:spcBef>
              <a:buNone/>
            </a:pPr>
            <a:r>
              <a:rPr lang="fr-FR" sz="2400" dirty="0"/>
              <a:t>HD dans les unités de replis en UDM ou en centre lourd pour les patients en HDD</a:t>
            </a:r>
          </a:p>
          <a:p>
            <a:pPr marL="306388" lvl="2" indent="-306388">
              <a:spcBef>
                <a:spcPts val="1100"/>
              </a:spcBef>
            </a:pPr>
            <a:r>
              <a:rPr lang="fr-FR" sz="2400" dirty="0"/>
              <a:t>Dialyse Péritonéale: suivi des préconisations du RDPLF</a:t>
            </a:r>
          </a:p>
        </p:txBody>
      </p:sp>
      <p:sp>
        <p:nvSpPr>
          <p:cNvPr id="4" name="Rectangle 3">
            <a:extLst>
              <a:ext uri="{FF2B5EF4-FFF2-40B4-BE49-F238E27FC236}">
                <a16:creationId xmlns:a16="http://schemas.microsoft.com/office/drawing/2014/main" id="{CB7126E8-4912-CB46-A751-0971B94CC104}"/>
              </a:ext>
            </a:extLst>
          </p:cNvPr>
          <p:cNvSpPr/>
          <p:nvPr/>
        </p:nvSpPr>
        <p:spPr>
          <a:xfrm>
            <a:off x="0" y="1404021"/>
            <a:ext cx="9320981" cy="70818"/>
          </a:xfrm>
          <a:prstGeom prst="rect">
            <a:avLst/>
          </a:prstGeom>
          <a:gradFill flip="none" rotWithShape="1">
            <a:gsLst>
              <a:gs pos="0">
                <a:schemeClr val="accent2">
                  <a:lumMod val="50000"/>
                </a:schemeClr>
              </a:gs>
              <a:gs pos="36000">
                <a:schemeClr val="accent2">
                  <a:lumMod val="75000"/>
                </a:schemeClr>
              </a:gs>
              <a:gs pos="61000">
                <a:srgbClr val="D96C21"/>
              </a:gs>
              <a:gs pos="860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a:extLst>
              <a:ext uri="{FF2B5EF4-FFF2-40B4-BE49-F238E27FC236}">
                <a16:creationId xmlns:a16="http://schemas.microsoft.com/office/drawing/2014/main" id="{A21613BC-8A0F-744A-9071-FE7254DFBA98}"/>
              </a:ext>
            </a:extLst>
          </p:cNvPr>
          <p:cNvSpPr>
            <a:spLocks noGrp="1"/>
          </p:cNvSpPr>
          <p:nvPr>
            <p:ph type="sldNum" sz="quarter" idx="12"/>
          </p:nvPr>
        </p:nvSpPr>
        <p:spPr/>
        <p:txBody>
          <a:bodyPr/>
          <a:lstStyle/>
          <a:p>
            <a:fld id="{E4635D2A-469A-3146-8418-C3C7E43DF945}" type="slidenum">
              <a:rPr lang="fr-FR" smtClean="0"/>
              <a:t>7</a:t>
            </a:fld>
            <a:endParaRPr lang="fr-FR"/>
          </a:p>
        </p:txBody>
      </p:sp>
    </p:spTree>
    <p:extLst>
      <p:ext uri="{BB962C8B-B14F-4D97-AF65-F5344CB8AC3E}">
        <p14:creationId xmlns:p14="http://schemas.microsoft.com/office/powerpoint/2010/main" val="364373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9E5C14-89BF-EB4E-B260-5CA72672B26D}"/>
              </a:ext>
            </a:extLst>
          </p:cNvPr>
          <p:cNvSpPr>
            <a:spLocks noGrp="1"/>
          </p:cNvSpPr>
          <p:nvPr>
            <p:ph type="title"/>
          </p:nvPr>
        </p:nvSpPr>
        <p:spPr>
          <a:xfrm>
            <a:off x="224221" y="200740"/>
            <a:ext cx="8872538" cy="1325563"/>
          </a:xfrm>
        </p:spPr>
        <p:txBody>
          <a:bodyPr/>
          <a:lstStyle/>
          <a:p>
            <a:r>
              <a:rPr lang="fr-FR" dirty="0"/>
              <a:t>Patient dialysé COVID</a:t>
            </a:r>
          </a:p>
        </p:txBody>
      </p:sp>
      <p:sp>
        <p:nvSpPr>
          <p:cNvPr id="3" name="Espace réservé du contenu 2">
            <a:extLst>
              <a:ext uri="{FF2B5EF4-FFF2-40B4-BE49-F238E27FC236}">
                <a16:creationId xmlns:a16="http://schemas.microsoft.com/office/drawing/2014/main" id="{54772BA4-6E3B-0648-9A17-790532220925}"/>
              </a:ext>
            </a:extLst>
          </p:cNvPr>
          <p:cNvSpPr>
            <a:spLocks noGrp="1"/>
          </p:cNvSpPr>
          <p:nvPr>
            <p:ph idx="1"/>
          </p:nvPr>
        </p:nvSpPr>
        <p:spPr>
          <a:xfrm>
            <a:off x="707231" y="1526303"/>
            <a:ext cx="8872538" cy="4534078"/>
          </a:xfrm>
        </p:spPr>
        <p:txBody>
          <a:bodyPr>
            <a:noAutofit/>
          </a:bodyPr>
          <a:lstStyle/>
          <a:p>
            <a:pPr marL="327025" lvl="2" indent="-327025"/>
            <a:r>
              <a:rPr lang="fr-FR" sz="2400" dirty="0"/>
              <a:t>Protocole de Dialyse :</a:t>
            </a:r>
          </a:p>
          <a:p>
            <a:pPr marL="784225" lvl="4" indent="-327025"/>
            <a:r>
              <a:rPr lang="fr-FR" sz="2000" dirty="0"/>
              <a:t>Retour à la modalité de dialyse habituelle</a:t>
            </a:r>
          </a:p>
          <a:p>
            <a:pPr marL="784225" lvl="4" indent="-327025"/>
            <a:r>
              <a:rPr lang="fr-FR" sz="2000" dirty="0"/>
              <a:t>Ajustement du poids sec</a:t>
            </a:r>
          </a:p>
          <a:p>
            <a:pPr marL="784225" lvl="4" indent="-327025"/>
            <a:r>
              <a:rPr lang="fr-FR" sz="2000" dirty="0"/>
              <a:t>Anticoagulation</a:t>
            </a:r>
          </a:p>
          <a:p>
            <a:pPr marL="784225" lvl="4" indent="-327025"/>
            <a:r>
              <a:rPr lang="fr-FR" sz="2000" dirty="0"/>
              <a:t>Stratégie thérapeutique spécifique COVID : « standard of care » ou inclusion dans les éventuels protocoles spécifiques</a:t>
            </a:r>
          </a:p>
          <a:p>
            <a:pPr marL="327025" lvl="2" indent="-327025">
              <a:spcBef>
                <a:spcPts val="1100"/>
              </a:spcBef>
            </a:pPr>
            <a:r>
              <a:rPr lang="fr-FR" sz="2400" dirty="0"/>
              <a:t>Identifier la date de diagnostic COVID; retour en zone non COVID après 21 à 28 jours dont 48 h sans symptôme.</a:t>
            </a:r>
          </a:p>
          <a:p>
            <a:pPr marL="327025" lvl="2" indent="-327025">
              <a:spcBef>
                <a:spcPts val="1100"/>
              </a:spcBef>
            </a:pPr>
            <a:r>
              <a:rPr lang="fr-FR" sz="2400" dirty="0"/>
              <a:t>Suivant les possibilités locales et l’avis des équipes d’hygiène, réalisation de 2 PCR négatives après au moins 48 h sans symptôme.</a:t>
            </a:r>
          </a:p>
          <a:p>
            <a:pPr marL="327025" lvl="2" indent="-327025">
              <a:spcBef>
                <a:spcPts val="1100"/>
              </a:spcBef>
            </a:pPr>
            <a:r>
              <a:rPr lang="fr-FR" sz="2400" dirty="0"/>
              <a:t>Tant qu’une PCR de suivi est réalisée, le patient doit être maintenu en zone COVID ou traité avec les protocoles d’isolement</a:t>
            </a:r>
          </a:p>
          <a:p>
            <a:pPr marL="327025" lvl="2" indent="-327025">
              <a:spcBef>
                <a:spcPts val="1100"/>
              </a:spcBef>
            </a:pPr>
            <a:r>
              <a:rPr lang="fr-FR" sz="2400" dirty="0"/>
              <a:t>S’assurer des possibilités de confinement et d’isolement à domicile </a:t>
            </a:r>
          </a:p>
        </p:txBody>
      </p:sp>
      <p:sp>
        <p:nvSpPr>
          <p:cNvPr id="4" name="Rectangle 3">
            <a:extLst>
              <a:ext uri="{FF2B5EF4-FFF2-40B4-BE49-F238E27FC236}">
                <a16:creationId xmlns:a16="http://schemas.microsoft.com/office/drawing/2014/main" id="{15BEA770-9205-B646-B1B5-C751ACAD31B4}"/>
              </a:ext>
            </a:extLst>
          </p:cNvPr>
          <p:cNvSpPr/>
          <p:nvPr/>
        </p:nvSpPr>
        <p:spPr>
          <a:xfrm>
            <a:off x="0" y="1404021"/>
            <a:ext cx="9320981" cy="70818"/>
          </a:xfrm>
          <a:prstGeom prst="rect">
            <a:avLst/>
          </a:prstGeom>
          <a:gradFill flip="none" rotWithShape="1">
            <a:gsLst>
              <a:gs pos="0">
                <a:schemeClr val="accent2">
                  <a:lumMod val="50000"/>
                </a:schemeClr>
              </a:gs>
              <a:gs pos="36000">
                <a:schemeClr val="accent2">
                  <a:lumMod val="75000"/>
                </a:schemeClr>
              </a:gs>
              <a:gs pos="61000">
                <a:srgbClr val="D96C21"/>
              </a:gs>
              <a:gs pos="860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a:extLst>
              <a:ext uri="{FF2B5EF4-FFF2-40B4-BE49-F238E27FC236}">
                <a16:creationId xmlns:a16="http://schemas.microsoft.com/office/drawing/2014/main" id="{B4B27A6C-2B13-B948-9D31-E7DDB4C1B156}"/>
              </a:ext>
            </a:extLst>
          </p:cNvPr>
          <p:cNvSpPr>
            <a:spLocks noGrp="1"/>
          </p:cNvSpPr>
          <p:nvPr>
            <p:ph type="sldNum" sz="quarter" idx="12"/>
          </p:nvPr>
        </p:nvSpPr>
        <p:spPr/>
        <p:txBody>
          <a:bodyPr/>
          <a:lstStyle/>
          <a:p>
            <a:fld id="{E4635D2A-469A-3146-8418-C3C7E43DF945}" type="slidenum">
              <a:rPr lang="fr-FR" smtClean="0"/>
              <a:t>8</a:t>
            </a:fld>
            <a:endParaRPr lang="fr-FR"/>
          </a:p>
        </p:txBody>
      </p:sp>
    </p:spTree>
    <p:extLst>
      <p:ext uri="{BB962C8B-B14F-4D97-AF65-F5344CB8AC3E}">
        <p14:creationId xmlns:p14="http://schemas.microsoft.com/office/powerpoint/2010/main" val="1893630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86634C-20C3-3F43-9610-9E4ABDAA51E1}"/>
              </a:ext>
            </a:extLst>
          </p:cNvPr>
          <p:cNvSpPr>
            <a:spLocks noGrp="1"/>
          </p:cNvSpPr>
          <p:nvPr>
            <p:ph type="title"/>
          </p:nvPr>
        </p:nvSpPr>
        <p:spPr/>
        <p:txBody>
          <a:bodyPr/>
          <a:lstStyle/>
          <a:p>
            <a:r>
              <a:rPr lang="fr-FR" dirty="0"/>
              <a:t>Patients suspects</a:t>
            </a:r>
          </a:p>
        </p:txBody>
      </p:sp>
      <p:sp>
        <p:nvSpPr>
          <p:cNvPr id="3" name="Espace réservé du contenu 2">
            <a:extLst>
              <a:ext uri="{FF2B5EF4-FFF2-40B4-BE49-F238E27FC236}">
                <a16:creationId xmlns:a16="http://schemas.microsoft.com/office/drawing/2014/main" id="{63E77682-DA4E-9841-8D61-EBE86B34451A}"/>
              </a:ext>
            </a:extLst>
          </p:cNvPr>
          <p:cNvSpPr>
            <a:spLocks noGrp="1"/>
          </p:cNvSpPr>
          <p:nvPr>
            <p:ph idx="1"/>
          </p:nvPr>
        </p:nvSpPr>
        <p:spPr>
          <a:xfrm>
            <a:off x="707231" y="1762609"/>
            <a:ext cx="8872538" cy="4351338"/>
          </a:xfrm>
        </p:spPr>
        <p:txBody>
          <a:bodyPr>
            <a:noAutofit/>
          </a:bodyPr>
          <a:lstStyle/>
          <a:p>
            <a:r>
              <a:rPr lang="fr-FR" sz="2400" dirty="0"/>
              <a:t>Dépistage rapide des patients suspects dans des conditions d’isolement</a:t>
            </a:r>
          </a:p>
          <a:p>
            <a:pPr lvl="1"/>
            <a:r>
              <a:rPr lang="fr-FR" sz="2000" dirty="0"/>
              <a:t>Organiser la séance suivante dans des conditions appropriées</a:t>
            </a:r>
          </a:p>
          <a:p>
            <a:r>
              <a:rPr lang="fr-FR" sz="2400" dirty="0"/>
              <a:t>Pas de dépistage systématique des patients dialysés dans le même roulement, mais à réaliser suivant les conditions locales </a:t>
            </a:r>
          </a:p>
          <a:p>
            <a:pPr marL="457200" lvl="1" indent="0">
              <a:buNone/>
            </a:pPr>
            <a:r>
              <a:rPr lang="fr-FR" sz="2000" dirty="0"/>
              <a:t>(espacement des postes, respect des mesures barrières, pression COVID, historique de transmission connue dans l’unité, unité d’</a:t>
            </a:r>
            <a:r>
              <a:rPr lang="fr-FR" sz="2000" dirty="0" err="1"/>
              <a:t>autodialyse</a:t>
            </a:r>
            <a:r>
              <a:rPr lang="fr-FR" sz="2000" dirty="0"/>
              <a:t>)</a:t>
            </a:r>
          </a:p>
          <a:p>
            <a:r>
              <a:rPr lang="fr-FR" sz="2400" dirty="0"/>
              <a:t>Dans tous les cas, EPI COVID+ pour le personnel soignant</a:t>
            </a:r>
          </a:p>
          <a:p>
            <a:r>
              <a:rPr lang="fr-FR" sz="2400" dirty="0"/>
              <a:t>Dans la phase de doute, isolement type COVID+</a:t>
            </a:r>
          </a:p>
          <a:p>
            <a:r>
              <a:rPr lang="fr-FR" sz="2400" dirty="0"/>
              <a:t>Si patient ambulatoire: </a:t>
            </a:r>
          </a:p>
          <a:p>
            <a:pPr lvl="1"/>
            <a:r>
              <a:rPr lang="fr-FR" sz="2000" dirty="0"/>
              <a:t>S’assurer des possibilités de confinement et d’isolement à domicile</a:t>
            </a:r>
          </a:p>
          <a:p>
            <a:pPr lvl="1"/>
            <a:r>
              <a:rPr lang="fr-FR" sz="2000" dirty="0"/>
              <a:t>Suivi à domicile par téléphone par les équipes dialyse (fièvre, questionnaire)</a:t>
            </a:r>
            <a:endParaRPr lang="fr-FR" sz="1600" dirty="0"/>
          </a:p>
        </p:txBody>
      </p:sp>
      <p:sp>
        <p:nvSpPr>
          <p:cNvPr id="4" name="Rectangle 3">
            <a:extLst>
              <a:ext uri="{FF2B5EF4-FFF2-40B4-BE49-F238E27FC236}">
                <a16:creationId xmlns:a16="http://schemas.microsoft.com/office/drawing/2014/main" id="{13038615-F290-F848-B535-2993879BA9D5}"/>
              </a:ext>
            </a:extLst>
          </p:cNvPr>
          <p:cNvSpPr/>
          <p:nvPr/>
        </p:nvSpPr>
        <p:spPr>
          <a:xfrm>
            <a:off x="0" y="1404021"/>
            <a:ext cx="9320981" cy="70818"/>
          </a:xfrm>
          <a:prstGeom prst="rect">
            <a:avLst/>
          </a:prstGeom>
          <a:gradFill flip="none" rotWithShape="1">
            <a:gsLst>
              <a:gs pos="0">
                <a:schemeClr val="accent2">
                  <a:lumMod val="50000"/>
                </a:schemeClr>
              </a:gs>
              <a:gs pos="36000">
                <a:schemeClr val="accent2">
                  <a:lumMod val="75000"/>
                </a:schemeClr>
              </a:gs>
              <a:gs pos="61000">
                <a:srgbClr val="D96C21"/>
              </a:gs>
              <a:gs pos="860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a:extLst>
              <a:ext uri="{FF2B5EF4-FFF2-40B4-BE49-F238E27FC236}">
                <a16:creationId xmlns:a16="http://schemas.microsoft.com/office/drawing/2014/main" id="{09A95F94-0D96-B541-90F6-12FA6F7E317B}"/>
              </a:ext>
            </a:extLst>
          </p:cNvPr>
          <p:cNvSpPr>
            <a:spLocks noGrp="1"/>
          </p:cNvSpPr>
          <p:nvPr>
            <p:ph type="sldNum" sz="quarter" idx="12"/>
          </p:nvPr>
        </p:nvSpPr>
        <p:spPr/>
        <p:txBody>
          <a:bodyPr/>
          <a:lstStyle/>
          <a:p>
            <a:fld id="{E4635D2A-469A-3146-8418-C3C7E43DF945}" type="slidenum">
              <a:rPr lang="fr-FR" smtClean="0"/>
              <a:t>9</a:t>
            </a:fld>
            <a:endParaRPr lang="fr-FR"/>
          </a:p>
        </p:txBody>
      </p:sp>
    </p:spTree>
    <p:extLst>
      <p:ext uri="{BB962C8B-B14F-4D97-AF65-F5344CB8AC3E}">
        <p14:creationId xmlns:p14="http://schemas.microsoft.com/office/powerpoint/2010/main" val="299794517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576</TotalTime>
  <Words>1140</Words>
  <Application>Microsoft Macintosh PowerPoint</Application>
  <PresentationFormat>Diapositives 35 mm</PresentationFormat>
  <Paragraphs>145</Paragraphs>
  <Slides>17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vt:lpstr>
      <vt:lpstr>Calibri</vt:lpstr>
      <vt:lpstr>Calibri Light</vt:lpstr>
      <vt:lpstr>Thème Office</vt:lpstr>
      <vt:lpstr>STRATEGIE DE DECONFINEMENT  POUR LES DIALYSES --------------- PRECONISATIONS DE LA SFNDT</vt:lpstr>
      <vt:lpstr>Données ABM – REIN le 4 mai 2020</vt:lpstr>
      <vt:lpstr>Introduction</vt:lpstr>
      <vt:lpstr>Objectifs</vt:lpstr>
      <vt:lpstr>Protection des soignants</vt:lpstr>
      <vt:lpstr>En unité d’hémodialyse</vt:lpstr>
      <vt:lpstr>Dialyse à domicile</vt:lpstr>
      <vt:lpstr>Patient dialysé COVID</vt:lpstr>
      <vt:lpstr>Patients suspects</vt:lpstr>
      <vt:lpstr>Tests sérologiques ?</vt:lpstr>
      <vt:lpstr>Transport des patients dialysés</vt:lpstr>
      <vt:lpstr>Collation</vt:lpstr>
      <vt:lpstr>Activité physique adaptée</vt:lpstr>
      <vt:lpstr>Départ en vacances</vt:lpstr>
      <vt:lpstr>Suivi néphrologique avant et pendant la suppléance (1)</vt:lpstr>
      <vt:lpstr>Suivi néphrologique avant et pendant la suppléance (2)</vt:lpstr>
      <vt:lpstr>ANNEXES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 DE DECONFINEMENT POUR LES DIALYSES PRECONISATIONS DE LA SFNDT</dc:title>
  <dc:creator>Francois Vrtovsnik</dc:creator>
  <cp:lastModifiedBy>Francois Vrtovsnik</cp:lastModifiedBy>
  <cp:revision>23</cp:revision>
  <dcterms:created xsi:type="dcterms:W3CDTF">2020-05-05T04:33:17Z</dcterms:created>
  <dcterms:modified xsi:type="dcterms:W3CDTF">2020-05-05T15:53:44Z</dcterms:modified>
</cp:coreProperties>
</file>