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77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9" autoAdjust="0"/>
    <p:restoredTop sz="94660"/>
  </p:normalViewPr>
  <p:slideViewPr>
    <p:cSldViewPr>
      <p:cViewPr>
        <p:scale>
          <a:sx n="70" d="100"/>
          <a:sy n="70" d="100"/>
        </p:scale>
        <p:origin x="-1668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778B-3B43-400C-A62F-F367667CFFDA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E9C8-1DD9-4C39-AFE6-0E0F77B1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8409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778B-3B43-400C-A62F-F367667CFFDA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E9C8-1DD9-4C39-AFE6-0E0F77B1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11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778B-3B43-400C-A62F-F367667CFFDA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E9C8-1DD9-4C39-AFE6-0E0F77B1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4204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778B-3B43-400C-A62F-F367667CFFDA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E9C8-1DD9-4C39-AFE6-0E0F77B1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9128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778B-3B43-400C-A62F-F367667CFFDA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E9C8-1DD9-4C39-AFE6-0E0F77B1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3561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778B-3B43-400C-A62F-F367667CFFDA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E9C8-1DD9-4C39-AFE6-0E0F77B1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845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778B-3B43-400C-A62F-F367667CFFDA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E9C8-1DD9-4C39-AFE6-0E0F77B1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0446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778B-3B43-400C-A62F-F367667CFFDA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E9C8-1DD9-4C39-AFE6-0E0F77B1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240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778B-3B43-400C-A62F-F367667CFFDA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E9C8-1DD9-4C39-AFE6-0E0F77B1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322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778B-3B43-400C-A62F-F367667CFFDA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E9C8-1DD9-4C39-AFE6-0E0F77B1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695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778B-3B43-400C-A62F-F367667CFFDA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E9C8-1DD9-4C39-AFE6-0E0F77B1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7724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5778B-3B43-400C-A62F-F367667CFFDA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3E9C8-1DD9-4C39-AFE6-0E0F77B15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94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Cahier des charges pour la reprise de l’activité de transplantation rénale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3512232"/>
            <a:ext cx="7704856" cy="2137792"/>
          </a:xfrm>
        </p:spPr>
        <p:txBody>
          <a:bodyPr/>
          <a:lstStyle/>
          <a:p>
            <a:r>
              <a:rPr lang="fr-FR" dirty="0" smtClean="0"/>
              <a:t>Document commun </a:t>
            </a:r>
            <a:r>
              <a:rPr lang="fr-FR" dirty="0" smtClean="0"/>
              <a:t>SFT-SFNDT</a:t>
            </a:r>
          </a:p>
          <a:p>
            <a:r>
              <a:rPr lang="fr-FR" dirty="0" smtClean="0"/>
              <a:t>B Moulin, Y Le </a:t>
            </a:r>
            <a:r>
              <a:rPr lang="fr-FR" dirty="0" err="1" smtClean="0"/>
              <a:t>Meur</a:t>
            </a:r>
            <a:r>
              <a:rPr lang="fr-FR" dirty="0" smtClean="0"/>
              <a:t>, M </a:t>
            </a:r>
            <a:r>
              <a:rPr lang="fr-FR" dirty="0" err="1" smtClean="0"/>
              <a:t>Hourmant</a:t>
            </a:r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581128"/>
            <a:ext cx="18383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568475"/>
            <a:ext cx="333375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115231"/>
            <a:ext cx="24193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597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Autorisations locales 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328592"/>
          </a:xfrm>
        </p:spPr>
        <p:txBody>
          <a:bodyPr>
            <a:noAutofit/>
          </a:bodyPr>
          <a:lstStyle/>
          <a:p>
            <a:r>
              <a:rPr lang="fr-FR" sz="2400" dirty="0"/>
              <a:t>O</a:t>
            </a:r>
            <a:r>
              <a:rPr lang="fr-FR" sz="2400" dirty="0" smtClean="0"/>
              <a:t>btenir </a:t>
            </a:r>
            <a:r>
              <a:rPr lang="fr-FR" sz="2400" dirty="0"/>
              <a:t>l’autorisation de la direction de l’établissement pour la reprise des </a:t>
            </a:r>
            <a:r>
              <a:rPr lang="fr-FR" sz="2400" dirty="0" smtClean="0"/>
              <a:t>greffes et la </a:t>
            </a:r>
            <a:r>
              <a:rPr lang="fr-FR" sz="2400" dirty="0"/>
              <a:t>mobilisation des chirurgiens et des anesthésistes. </a:t>
            </a:r>
            <a:endParaRPr lang="fr-FR" sz="2400" dirty="0" smtClean="0">
              <a:solidFill>
                <a:srgbClr val="FF0000"/>
              </a:solidFill>
            </a:endParaRPr>
          </a:p>
          <a:p>
            <a:r>
              <a:rPr lang="fr-FR" sz="2400" dirty="0" smtClean="0"/>
              <a:t>Actuellement, </a:t>
            </a:r>
            <a:r>
              <a:rPr lang="fr-FR" sz="2400" dirty="0"/>
              <a:t>seuls les actes considérés comme urgents sont autorisés dans les </a:t>
            </a:r>
            <a:r>
              <a:rPr lang="fr-FR" sz="2400" dirty="0" smtClean="0"/>
              <a:t>blocs (autorisation ARS), </a:t>
            </a:r>
            <a:r>
              <a:rPr lang="fr-FR" sz="2400" dirty="0"/>
              <a:t>mais aussi tous les soins non urgents </a:t>
            </a:r>
            <a:r>
              <a:rPr lang="fr-FR" sz="2400" dirty="0" smtClean="0"/>
              <a:t>si perte </a:t>
            </a:r>
            <a:r>
              <a:rPr lang="fr-FR" sz="2400" dirty="0"/>
              <a:t>de chance pour les patients. </a:t>
            </a:r>
            <a:endParaRPr lang="fr-FR" sz="2400" dirty="0" smtClean="0"/>
          </a:p>
          <a:p>
            <a:r>
              <a:rPr lang="fr-FR" sz="2400" dirty="0" smtClean="0"/>
              <a:t>A </a:t>
            </a:r>
            <a:r>
              <a:rPr lang="fr-FR" sz="2400" dirty="0"/>
              <a:t>ce titre, la transplantation rénale à partir de donneur décédé peut être considérée comme un soin non urgent qui ne peut pas être différé, en raison de la disponibilité limitée dans le temps des reins prélevés</a:t>
            </a:r>
            <a:r>
              <a:rPr lang="fr-FR" sz="2400" dirty="0" smtClean="0"/>
              <a:t>.</a:t>
            </a:r>
            <a:endParaRPr lang="fr-FR" sz="2400" dirty="0"/>
          </a:p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Il est nécessaire, pour que la transplantation rénale redémarre vite, qu’elle soit considérée comme une activité prioritaire. </a:t>
            </a:r>
            <a:r>
              <a:rPr lang="fr-FR" sz="2400" dirty="0" smtClean="0"/>
              <a:t>Demande de l’implication de l’ABM auprès des ARS et DGOS</a:t>
            </a:r>
          </a:p>
          <a:p>
            <a:endParaRPr lang="fr-FR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fr-FR" sz="2400" dirty="0" smtClean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4000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Conditions logistiques hospitalières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277072"/>
          </a:xfrm>
        </p:spPr>
        <p:txBody>
          <a:bodyPr>
            <a:noAutofit/>
          </a:bodyPr>
          <a:lstStyle/>
          <a:p>
            <a:r>
              <a:rPr lang="fr-FR" sz="2400" dirty="0" smtClean="0"/>
              <a:t>Il est nécessaire que le centre ait récupéré les moyens en lits (en particulier réanimation), en personnel et matériel permettant la transplantation rénale dans les conditions de sécurité requises. </a:t>
            </a:r>
          </a:p>
          <a:p>
            <a:r>
              <a:rPr lang="fr-FR" sz="2400" dirty="0" smtClean="0"/>
              <a:t>La </a:t>
            </a:r>
            <a:r>
              <a:rPr lang="fr-FR" sz="2400" dirty="0"/>
              <a:t>structure </a:t>
            </a:r>
            <a:r>
              <a:rPr lang="fr-FR" sz="2400" dirty="0" smtClean="0"/>
              <a:t>devra </a:t>
            </a:r>
            <a:r>
              <a:rPr lang="fr-FR" sz="2400" dirty="0"/>
              <a:t>tout mettre en œuvre pour assurer les conditions d’une hospitalisation pré et post </a:t>
            </a:r>
            <a:r>
              <a:rPr lang="fr-FR" sz="2400" dirty="0" smtClean="0"/>
              <a:t>transplantation dans </a:t>
            </a:r>
            <a:r>
              <a:rPr lang="fr-FR" sz="2400" dirty="0"/>
              <a:t>un environnement </a:t>
            </a:r>
            <a:r>
              <a:rPr lang="fr-FR" sz="2400" dirty="0" smtClean="0"/>
              <a:t>à risque viral faible </a:t>
            </a:r>
            <a:r>
              <a:rPr lang="fr-FR" sz="2400" dirty="0"/>
              <a:t> </a:t>
            </a:r>
            <a:r>
              <a:rPr lang="fr-FR" sz="2400" dirty="0" smtClean="0"/>
              <a:t>(circuit ne </a:t>
            </a:r>
            <a:r>
              <a:rPr lang="fr-FR" sz="2400" dirty="0"/>
              <a:t>prenant pas en charge de patients </a:t>
            </a:r>
            <a:r>
              <a:rPr lang="fr-FR" sz="2400" dirty="0" err="1"/>
              <a:t>Covid</a:t>
            </a:r>
            <a:r>
              <a:rPr lang="fr-FR" sz="2400" dirty="0"/>
              <a:t> positif ou de cas suspectés):</a:t>
            </a:r>
          </a:p>
          <a:p>
            <a:pPr lvl="1"/>
            <a:r>
              <a:rPr lang="fr-FR" sz="2000" dirty="0"/>
              <a:t>En hospitalisation </a:t>
            </a:r>
            <a:r>
              <a:rPr lang="fr-FR" sz="2000" dirty="0" smtClean="0"/>
              <a:t>pré-transplantation </a:t>
            </a:r>
            <a:endParaRPr lang="fr-FR" sz="2000" dirty="0" smtClean="0">
              <a:solidFill>
                <a:srgbClr val="FF0000"/>
              </a:solidFill>
            </a:endParaRPr>
          </a:p>
          <a:p>
            <a:pPr lvl="1"/>
            <a:r>
              <a:rPr lang="fr-FR" sz="2000" dirty="0" smtClean="0"/>
              <a:t>En </a:t>
            </a:r>
            <a:r>
              <a:rPr lang="fr-FR" sz="2000" dirty="0"/>
              <a:t>milieu chirurgical</a:t>
            </a:r>
          </a:p>
          <a:p>
            <a:pPr lvl="1"/>
            <a:r>
              <a:rPr lang="fr-FR" sz="2000" dirty="0"/>
              <a:t>En post </a:t>
            </a:r>
            <a:r>
              <a:rPr lang="fr-FR" sz="2000" dirty="0" smtClean="0"/>
              <a:t>transplantation </a:t>
            </a:r>
            <a:r>
              <a:rPr lang="fr-FR" sz="2000" dirty="0"/>
              <a:t>immédiat </a:t>
            </a:r>
            <a:r>
              <a:rPr lang="fr-FR" sz="2000" dirty="0" smtClean="0"/>
              <a:t>(USI </a:t>
            </a:r>
            <a:r>
              <a:rPr lang="fr-FR" sz="2000" dirty="0"/>
              <a:t>ou Réanimation)</a:t>
            </a:r>
          </a:p>
          <a:p>
            <a:pPr lvl="1"/>
            <a:r>
              <a:rPr lang="fr-FR" sz="2000" dirty="0"/>
              <a:t>En suivi de post </a:t>
            </a:r>
            <a:r>
              <a:rPr lang="fr-FR" sz="2000" dirty="0" smtClean="0"/>
              <a:t>transplantation </a:t>
            </a:r>
            <a:r>
              <a:rPr lang="fr-FR" sz="2000" dirty="0"/>
              <a:t>au retour à domicile</a:t>
            </a:r>
          </a:p>
        </p:txBody>
      </p:sp>
    </p:spTree>
    <p:extLst>
      <p:ext uri="{BB962C8B-B14F-4D97-AF65-F5344CB8AC3E}">
        <p14:creationId xmlns:p14="http://schemas.microsoft.com/office/powerpoint/2010/main" val="213132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Conditions virologiques: donneur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Pour le donneur </a:t>
            </a:r>
            <a:r>
              <a:rPr lang="fr-FR" sz="2400" dirty="0" smtClean="0">
                <a:solidFill>
                  <a:srgbClr val="0070C0"/>
                </a:solidFill>
              </a:rPr>
              <a:t>décédé</a:t>
            </a:r>
            <a:r>
              <a:rPr lang="fr-FR" sz="2400" dirty="0" smtClean="0"/>
              <a:t>: </a:t>
            </a:r>
          </a:p>
          <a:p>
            <a:pPr lvl="1"/>
            <a:r>
              <a:rPr lang="fr-FR" sz="2400" dirty="0" smtClean="0"/>
              <a:t>la </a:t>
            </a:r>
            <a:r>
              <a:rPr lang="fr-FR" sz="2400" dirty="0"/>
              <a:t>recherche d’un contact dans les 28 derniers </a:t>
            </a:r>
            <a:r>
              <a:rPr lang="fr-FR" sz="2400" dirty="0" smtClean="0"/>
              <a:t>jours </a:t>
            </a:r>
          </a:p>
          <a:p>
            <a:pPr lvl="1"/>
            <a:r>
              <a:rPr lang="fr-FR" sz="2400" dirty="0" smtClean="0"/>
              <a:t>un </a:t>
            </a:r>
            <a:r>
              <a:rPr lang="fr-FR" sz="2400" dirty="0"/>
              <a:t>prélèvement </a:t>
            </a:r>
            <a:r>
              <a:rPr lang="fr-FR" sz="2400" dirty="0" err="1"/>
              <a:t>naso</a:t>
            </a:r>
            <a:r>
              <a:rPr lang="fr-FR" sz="2400" dirty="0"/>
              <a:t>-pharyngé avec PCR SARS-CoV2 négatif </a:t>
            </a:r>
            <a:r>
              <a:rPr lang="fr-FR" sz="2400" dirty="0" smtClean="0"/>
              <a:t>(résultats rapides)</a:t>
            </a:r>
          </a:p>
          <a:p>
            <a:pPr lvl="1"/>
            <a:r>
              <a:rPr lang="fr-FR" sz="2400" dirty="0" smtClean="0"/>
              <a:t>scanner </a:t>
            </a:r>
            <a:r>
              <a:rPr lang="fr-FR" sz="2400" dirty="0"/>
              <a:t>thoracique </a:t>
            </a:r>
            <a:r>
              <a:rPr lang="fr-FR" sz="2400" dirty="0" smtClean="0"/>
              <a:t> normal (</a:t>
            </a:r>
            <a:r>
              <a:rPr lang="fr-FR" sz="2400" dirty="0" err="1" smtClean="0"/>
              <a:t>bodyscan</a:t>
            </a:r>
            <a:r>
              <a:rPr lang="fr-FR" sz="2400" dirty="0" smtClean="0"/>
              <a:t>)</a:t>
            </a:r>
            <a:endParaRPr lang="fr-FR" sz="2400" dirty="0"/>
          </a:p>
          <a:p>
            <a:r>
              <a:rPr lang="fr-FR" sz="2400" dirty="0">
                <a:solidFill>
                  <a:srgbClr val="0070C0"/>
                </a:solidFill>
              </a:rPr>
              <a:t>Pour le donneur </a:t>
            </a:r>
            <a:r>
              <a:rPr lang="fr-FR" sz="2400" dirty="0" smtClean="0">
                <a:solidFill>
                  <a:srgbClr val="0070C0"/>
                </a:solidFill>
              </a:rPr>
              <a:t>vivant</a:t>
            </a:r>
            <a:r>
              <a:rPr lang="fr-FR" sz="2400" dirty="0" smtClean="0"/>
              <a:t>:</a:t>
            </a:r>
          </a:p>
          <a:p>
            <a:pPr lvl="1"/>
            <a:r>
              <a:rPr lang="fr-FR" sz="2400" dirty="0" smtClean="0"/>
              <a:t>un </a:t>
            </a:r>
            <a:r>
              <a:rPr lang="fr-FR" sz="2400" dirty="0"/>
              <a:t>interrogatoire précis à la recherche d’un </a:t>
            </a:r>
            <a:r>
              <a:rPr lang="fr-FR" sz="2400" dirty="0" smtClean="0"/>
              <a:t>contact et l’absence de symptomatologie </a:t>
            </a:r>
          </a:p>
          <a:p>
            <a:pPr lvl="1"/>
            <a:r>
              <a:rPr lang="fr-FR" sz="2400" dirty="0" smtClean="0"/>
              <a:t>un </a:t>
            </a:r>
            <a:r>
              <a:rPr lang="fr-FR" sz="2400" dirty="0"/>
              <a:t>confinement bien respecté dans les 15 jours précédant la </a:t>
            </a:r>
            <a:r>
              <a:rPr lang="fr-FR" sz="2400" dirty="0" smtClean="0"/>
              <a:t>transplantation. </a:t>
            </a:r>
          </a:p>
          <a:p>
            <a:pPr lvl="1"/>
            <a:r>
              <a:rPr lang="fr-FR" sz="2400" dirty="0" smtClean="0"/>
              <a:t>un </a:t>
            </a:r>
            <a:r>
              <a:rPr lang="fr-FR" sz="2400" dirty="0"/>
              <a:t>prélèvement </a:t>
            </a:r>
            <a:r>
              <a:rPr lang="fr-FR" sz="2400" dirty="0" err="1"/>
              <a:t>naso</a:t>
            </a:r>
            <a:r>
              <a:rPr lang="fr-FR" sz="2400" dirty="0"/>
              <a:t>-pharyngé avec PCR </a:t>
            </a:r>
            <a:r>
              <a:rPr lang="fr-FR" sz="2400" dirty="0" smtClean="0"/>
              <a:t>SARS-CoV2 négatif </a:t>
            </a:r>
          </a:p>
          <a:p>
            <a:pPr lvl="1"/>
            <a:r>
              <a:rPr lang="fr-FR" sz="2400" dirty="0"/>
              <a:t>s</a:t>
            </a:r>
            <a:r>
              <a:rPr lang="fr-FR" sz="2400" dirty="0" smtClean="0"/>
              <a:t>can </a:t>
            </a:r>
            <a:r>
              <a:rPr lang="fr-FR" sz="2400" dirty="0" smtClean="0"/>
              <a:t>thoracique non </a:t>
            </a:r>
            <a:r>
              <a:rPr lang="fr-FR" sz="2400" dirty="0" smtClean="0"/>
              <a:t>indispensable si pas de </a:t>
            </a:r>
            <a:r>
              <a:rPr lang="fr-FR" sz="2400" dirty="0" err="1" smtClean="0"/>
              <a:t>symptomes</a:t>
            </a:r>
            <a:endParaRPr lang="fr-FR" sz="2400" dirty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8728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Conditions virologiques: receveur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>
                <a:solidFill>
                  <a:srgbClr val="0070C0"/>
                </a:solidFill>
              </a:rPr>
              <a:t>A l’appel de greffe </a:t>
            </a:r>
          </a:p>
          <a:p>
            <a:pPr lvl="1"/>
            <a:r>
              <a:rPr lang="fr-FR" sz="2400" dirty="0" smtClean="0"/>
              <a:t>la </a:t>
            </a:r>
            <a:r>
              <a:rPr lang="fr-FR" sz="2400" dirty="0"/>
              <a:t>recherche d’un contact dans les 28 derniers </a:t>
            </a:r>
            <a:r>
              <a:rPr lang="fr-FR" sz="2400" dirty="0" smtClean="0"/>
              <a:t>jours,</a:t>
            </a:r>
          </a:p>
          <a:p>
            <a:pPr lvl="1"/>
            <a:r>
              <a:rPr lang="fr-FR" sz="2400" dirty="0" smtClean="0"/>
              <a:t>la </a:t>
            </a:r>
            <a:r>
              <a:rPr lang="fr-FR" sz="2400" dirty="0"/>
              <a:t>recherche de signes cliniques évocateurs, </a:t>
            </a:r>
            <a:endParaRPr lang="fr-FR" sz="2400" dirty="0" smtClean="0"/>
          </a:p>
          <a:p>
            <a:pPr lvl="1"/>
            <a:r>
              <a:rPr lang="fr-FR" sz="2400" dirty="0" smtClean="0"/>
              <a:t>un </a:t>
            </a:r>
            <a:r>
              <a:rPr lang="fr-FR" sz="2400" dirty="0"/>
              <a:t>prélèvement </a:t>
            </a:r>
            <a:r>
              <a:rPr lang="fr-FR" sz="2400" dirty="0" err="1"/>
              <a:t>naso</a:t>
            </a:r>
            <a:r>
              <a:rPr lang="fr-FR" sz="2400" dirty="0"/>
              <a:t>-pharyngé avec PCR SARS-CoV2 </a:t>
            </a:r>
            <a:r>
              <a:rPr lang="fr-FR" sz="2400" dirty="0" smtClean="0"/>
              <a:t>négatif (&lt; 48h pour transplantation à donneur vivant)</a:t>
            </a:r>
          </a:p>
          <a:p>
            <a:pPr lvl="1"/>
            <a:r>
              <a:rPr lang="fr-FR" sz="2400" dirty="0" smtClean="0"/>
              <a:t>un </a:t>
            </a:r>
            <a:r>
              <a:rPr lang="fr-FR" sz="2400" dirty="0"/>
              <a:t>scanner thoracique </a:t>
            </a:r>
            <a:r>
              <a:rPr lang="fr-FR" sz="2400" dirty="0" smtClean="0"/>
              <a:t>négatif: non indispensable</a:t>
            </a:r>
            <a:endParaRPr lang="fr-FR" sz="2400" dirty="0"/>
          </a:p>
          <a:p>
            <a:pPr>
              <a:buNone/>
            </a:pPr>
            <a:r>
              <a:rPr lang="fr-FR" sz="2400" dirty="0"/>
              <a:t> </a:t>
            </a:r>
          </a:p>
          <a:p>
            <a:r>
              <a:rPr lang="fr-FR" sz="2400" dirty="0" smtClean="0">
                <a:solidFill>
                  <a:srgbClr val="0070C0"/>
                </a:solidFill>
              </a:rPr>
              <a:t>Sur liste d’attente</a:t>
            </a:r>
            <a:r>
              <a:rPr lang="fr-FR" sz="2400" dirty="0" smtClean="0"/>
              <a:t>: tests sérologiques neutralisants lorsqu’ils seront disponibles et évalués</a:t>
            </a:r>
            <a:endParaRPr lang="fr-FR" sz="24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781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Estimation des facteurs de risque de formes graves de </a:t>
            </a:r>
            <a:r>
              <a:rPr lang="fr-FR" sz="3600" dirty="0" err="1" smtClean="0">
                <a:solidFill>
                  <a:srgbClr val="7030A0"/>
                </a:solidFill>
              </a:rPr>
              <a:t>Covid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fr-FR" sz="2600" dirty="0" smtClean="0">
                <a:solidFill>
                  <a:schemeClr val="accent1"/>
                </a:solidFill>
              </a:rPr>
              <a:t>Facteurs de risques connus ou probables</a:t>
            </a:r>
            <a:r>
              <a:rPr lang="fr-FR" sz="2600" dirty="0" smtClean="0"/>
              <a:t>:</a:t>
            </a:r>
          </a:p>
          <a:p>
            <a:pPr lvl="1"/>
            <a:r>
              <a:rPr lang="fr-FR" sz="2600" dirty="0" smtClean="0"/>
              <a:t>Age du receveur</a:t>
            </a:r>
          </a:p>
          <a:p>
            <a:pPr lvl="1"/>
            <a:r>
              <a:rPr lang="fr-FR" sz="2600" dirty="0" smtClean="0"/>
              <a:t>Obésité du receveur</a:t>
            </a:r>
            <a:endParaRPr lang="fr-FR" sz="2600" dirty="0"/>
          </a:p>
          <a:p>
            <a:pPr lvl="1"/>
            <a:r>
              <a:rPr lang="fr-FR" sz="2600" dirty="0" smtClean="0"/>
              <a:t>Pathologies </a:t>
            </a:r>
            <a:r>
              <a:rPr lang="fr-FR" sz="2600" dirty="0"/>
              <a:t>cardiovasculaires</a:t>
            </a:r>
          </a:p>
          <a:p>
            <a:pPr lvl="1"/>
            <a:r>
              <a:rPr lang="fr-FR" sz="2600" dirty="0" smtClean="0"/>
              <a:t>Diabète</a:t>
            </a:r>
          </a:p>
          <a:p>
            <a:pPr lvl="1"/>
            <a:r>
              <a:rPr lang="fr-FR" sz="2600" dirty="0" smtClean="0"/>
              <a:t>ATCD respiratoires (BPCO </a:t>
            </a:r>
            <a:r>
              <a:rPr lang="fr-FR" sz="2600" dirty="0" err="1" smtClean="0"/>
              <a:t>etc</a:t>
            </a:r>
            <a:r>
              <a:rPr lang="fr-FR" sz="2600" dirty="0" smtClean="0"/>
              <a:t>)</a:t>
            </a:r>
          </a:p>
          <a:p>
            <a:pPr lvl="1"/>
            <a:r>
              <a:rPr lang="fr-FR" sz="2600" dirty="0" smtClean="0"/>
              <a:t>Induction par </a:t>
            </a:r>
            <a:r>
              <a:rPr lang="fr-FR" sz="2600" dirty="0" err="1" smtClean="0"/>
              <a:t>thymoglobuline</a:t>
            </a:r>
            <a:r>
              <a:rPr lang="fr-FR" sz="2600" dirty="0" smtClean="0"/>
              <a:t>, responsable de lymphopénie </a:t>
            </a:r>
          </a:p>
          <a:p>
            <a:r>
              <a:rPr lang="fr-FR" sz="2600" b="1" dirty="0" smtClean="0">
                <a:solidFill>
                  <a:schemeClr val="accent1"/>
                </a:solidFill>
              </a:rPr>
              <a:t>Il faudra éviter l’accumulation de facteurs de risques</a:t>
            </a:r>
            <a:endParaRPr lang="fr-FR" sz="2600" dirty="0" smtClean="0"/>
          </a:p>
          <a:p>
            <a:r>
              <a:rPr lang="fr-FR" sz="2600" dirty="0" smtClean="0"/>
              <a:t>Possibilité de mettre certains patients </a:t>
            </a:r>
            <a:r>
              <a:rPr lang="fr-FR" sz="2600" dirty="0" smtClean="0">
                <a:solidFill>
                  <a:srgbClr val="0070C0"/>
                </a:solidFill>
              </a:rPr>
              <a:t>en contre-indication temporaire</a:t>
            </a:r>
            <a:r>
              <a:rPr lang="fr-FR" sz="2600" dirty="0" smtClean="0"/>
              <a:t> en fonction des facteurs de risque (code de repérage dans CRISTAL)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005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Evaluation du rapport bénéfice/risque 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268760"/>
            <a:ext cx="8784976" cy="4525963"/>
          </a:xfrm>
        </p:spPr>
        <p:txBody>
          <a:bodyPr>
            <a:noAutofit/>
          </a:bodyPr>
          <a:lstStyle/>
          <a:p>
            <a:r>
              <a:rPr lang="fr-FR" sz="2400" dirty="0" smtClean="0">
                <a:solidFill>
                  <a:srgbClr val="0070C0"/>
                </a:solidFill>
              </a:rPr>
              <a:t>Prise en compte:</a:t>
            </a:r>
          </a:p>
          <a:p>
            <a:pPr lvl="1"/>
            <a:r>
              <a:rPr lang="fr-FR" sz="2400" dirty="0" smtClean="0"/>
              <a:t>Du bénéfice attendu de la greffe</a:t>
            </a:r>
          </a:p>
          <a:p>
            <a:pPr lvl="1"/>
            <a:r>
              <a:rPr lang="fr-FR" sz="2400" dirty="0" smtClean="0"/>
              <a:t>Des difficultés d’accès à la greffe</a:t>
            </a:r>
          </a:p>
          <a:p>
            <a:pPr lvl="1"/>
            <a:r>
              <a:rPr lang="fr-FR" sz="2400" dirty="0" smtClean="0"/>
              <a:t>De l’urgence de la greffe </a:t>
            </a:r>
          </a:p>
          <a:p>
            <a:pPr lvl="1"/>
            <a:r>
              <a:rPr lang="fr-FR" sz="2400" dirty="0" smtClean="0"/>
              <a:t>Des facteurs de risque de formes graves de </a:t>
            </a:r>
            <a:r>
              <a:rPr lang="fr-FR" sz="2400" dirty="0" err="1" smtClean="0"/>
              <a:t>Covid</a:t>
            </a:r>
            <a:r>
              <a:rPr lang="fr-FR" sz="2400" dirty="0" smtClean="0"/>
              <a:t> définies précédemment</a:t>
            </a:r>
          </a:p>
          <a:p>
            <a:pPr lvl="1"/>
            <a:r>
              <a:rPr lang="fr-FR" sz="2400" dirty="0" smtClean="0"/>
              <a:t>Des difficultés chirurgicales attendues et du temps probable  d’hospitalisation initiale </a:t>
            </a:r>
          </a:p>
          <a:p>
            <a:pPr lvl="1"/>
            <a:r>
              <a:rPr lang="fr-FR" sz="2400" dirty="0" smtClean="0"/>
              <a:t>De la qualité du greffon et ischémie froide</a:t>
            </a:r>
          </a:p>
          <a:p>
            <a:pPr lvl="1"/>
            <a:r>
              <a:rPr lang="fr-FR" sz="2400" dirty="0" smtClean="0"/>
              <a:t>De la volonté et des possibilités de confinement du patient en post greffe</a:t>
            </a:r>
          </a:p>
          <a:p>
            <a:r>
              <a:rPr lang="fr-FR" sz="2400" dirty="0" smtClean="0">
                <a:solidFill>
                  <a:srgbClr val="0070C0"/>
                </a:solidFill>
              </a:rPr>
              <a:t>Evaluation individuelle et </a:t>
            </a:r>
            <a:r>
              <a:rPr lang="fr-FR" sz="2400" dirty="0" err="1" smtClean="0">
                <a:solidFill>
                  <a:srgbClr val="0070C0"/>
                </a:solidFill>
              </a:rPr>
              <a:t>séniorisée</a:t>
            </a:r>
            <a:r>
              <a:rPr lang="fr-FR" sz="2400" dirty="0" smtClean="0">
                <a:solidFill>
                  <a:srgbClr val="0070C0"/>
                </a:solidFill>
              </a:rPr>
              <a:t> du rapport bénéfice /risque avant acceptation du greffon </a:t>
            </a:r>
          </a:p>
          <a:p>
            <a:pPr lvl="1"/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380400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Cas particuliers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L</a:t>
            </a:r>
            <a:r>
              <a:rPr lang="fr-FR" sz="2400" dirty="0" smtClean="0">
                <a:solidFill>
                  <a:srgbClr val="0070C0"/>
                </a:solidFill>
              </a:rPr>
              <a:t>es greffes suivantes peuvent être envisagées </a:t>
            </a:r>
            <a:r>
              <a:rPr lang="fr-FR" sz="2400" dirty="0" smtClean="0"/>
              <a:t>lorsqu’elles sont possibles et après information individuelle des patients:</a:t>
            </a:r>
          </a:p>
          <a:p>
            <a:pPr lvl="1"/>
            <a:r>
              <a:rPr lang="fr-FR" sz="2400" dirty="0"/>
              <a:t>Transplantation de donneur vivant: 2 BO nécessaires</a:t>
            </a:r>
          </a:p>
          <a:p>
            <a:pPr lvl="1"/>
            <a:r>
              <a:rPr lang="fr-FR" sz="2400" dirty="0"/>
              <a:t>Transplantation préemptive si la fonction rénale prédit une mise en dialyse imminente</a:t>
            </a:r>
          </a:p>
          <a:p>
            <a:pPr lvl="1"/>
            <a:r>
              <a:rPr lang="fr-FR" sz="2400" dirty="0"/>
              <a:t>Transplantation du patient hyperimmunisé </a:t>
            </a:r>
          </a:p>
          <a:p>
            <a:r>
              <a:rPr lang="fr-FR" sz="2400" dirty="0" smtClean="0">
                <a:solidFill>
                  <a:srgbClr val="0070C0"/>
                </a:solidFill>
              </a:rPr>
              <a:t>Ne sont pas recommandées</a:t>
            </a:r>
          </a:p>
          <a:p>
            <a:pPr lvl="1"/>
            <a:r>
              <a:rPr lang="fr-FR" sz="2400" dirty="0" smtClean="0"/>
              <a:t>Les greffes de rein-pancréas</a:t>
            </a:r>
          </a:p>
          <a:p>
            <a:pPr lvl="1"/>
            <a:r>
              <a:rPr lang="fr-FR" sz="2400" dirty="0" smtClean="0"/>
              <a:t>Les greffes ABO-incompatibles</a:t>
            </a:r>
          </a:p>
          <a:p>
            <a:pPr lvl="1"/>
            <a:r>
              <a:rPr lang="fr-FR" sz="2400" dirty="0" smtClean="0"/>
              <a:t>Les greffes après désensibilisation chez l’hyperimmunisé </a:t>
            </a:r>
          </a:p>
        </p:txBody>
      </p:sp>
    </p:spTree>
    <p:extLst>
      <p:ext uri="{BB962C8B-B14F-4D97-AF65-F5344CB8AC3E}">
        <p14:creationId xmlns:p14="http://schemas.microsoft.com/office/powerpoint/2010/main" val="109100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Annonce de la reprise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340768"/>
            <a:ext cx="8568952" cy="4392488"/>
          </a:xfrm>
        </p:spPr>
        <p:txBody>
          <a:bodyPr>
            <a:no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70C0"/>
                </a:solidFill>
              </a:rPr>
              <a:t>Au niveau </a:t>
            </a:r>
            <a:r>
              <a:rPr lang="fr-FR" sz="2400" dirty="0" smtClean="0">
                <a:solidFill>
                  <a:srgbClr val="0070C0"/>
                </a:solidFill>
              </a:rPr>
              <a:t>national </a:t>
            </a:r>
            <a:endParaRPr lang="fr-FR" sz="2400" dirty="0">
              <a:solidFill>
                <a:srgbClr val="0070C0"/>
              </a:solidFill>
            </a:endParaRPr>
          </a:p>
          <a:p>
            <a:pPr marL="400050" lvl="2"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- </a:t>
            </a:r>
            <a:r>
              <a:rPr lang="fr-FR" dirty="0" smtClean="0"/>
              <a:t>par les sociétés savantes et sous </a:t>
            </a:r>
            <a:r>
              <a:rPr lang="fr-FR" dirty="0"/>
              <a:t>l’égide de l’ABM, annonce de la </a:t>
            </a:r>
            <a:r>
              <a:rPr lang="fr-FR" dirty="0" smtClean="0"/>
              <a:t>reprise </a:t>
            </a:r>
            <a:r>
              <a:rPr lang="fr-FR" dirty="0"/>
              <a:t>de l’activité en expliquant le rationnel de la reprise et conditions nécessaires à </a:t>
            </a:r>
            <a:r>
              <a:rPr lang="fr-FR" dirty="0" smtClean="0"/>
              <a:t>la </a:t>
            </a:r>
            <a:r>
              <a:rPr lang="fr-FR" dirty="0"/>
              <a:t>reprise d’activité </a:t>
            </a:r>
          </a:p>
          <a:p>
            <a:pPr marL="0" indent="0">
              <a:buNone/>
            </a:pPr>
            <a:endParaRPr lang="fr-FR" sz="2400" dirty="0" smtClean="0">
              <a:solidFill>
                <a:srgbClr val="0070C0"/>
              </a:solidFill>
            </a:endParaRPr>
          </a:p>
          <a:p>
            <a:r>
              <a:rPr lang="fr-FR" sz="2400" dirty="0" smtClean="0">
                <a:solidFill>
                  <a:srgbClr val="0070C0"/>
                </a:solidFill>
              </a:rPr>
              <a:t>Au </a:t>
            </a:r>
            <a:r>
              <a:rPr lang="fr-FR" sz="2400" dirty="0">
                <a:solidFill>
                  <a:srgbClr val="0070C0"/>
                </a:solidFill>
              </a:rPr>
              <a:t>niveau </a:t>
            </a:r>
            <a:r>
              <a:rPr lang="fr-FR" sz="2400" dirty="0" smtClean="0">
                <a:solidFill>
                  <a:srgbClr val="0070C0"/>
                </a:solidFill>
              </a:rPr>
              <a:t>local</a:t>
            </a:r>
            <a:r>
              <a:rPr lang="fr-FR" sz="2400" dirty="0" smtClean="0"/>
              <a:t> </a:t>
            </a:r>
          </a:p>
          <a:p>
            <a:pPr lvl="1"/>
            <a:r>
              <a:rPr lang="fr-FR" sz="2400" dirty="0"/>
              <a:t>Annonce aux néphrologues des structures ne pratiquant pas la transplantation , information sur les modes </a:t>
            </a:r>
            <a:r>
              <a:rPr lang="fr-FR" sz="2400" dirty="0" smtClean="0"/>
              <a:t>d’organisation et décisions </a:t>
            </a:r>
            <a:r>
              <a:rPr lang="fr-FR" sz="2400" dirty="0"/>
              <a:t>prises </a:t>
            </a:r>
            <a:r>
              <a:rPr lang="fr-FR" sz="2400" dirty="0" smtClean="0"/>
              <a:t>pour leurs patients</a:t>
            </a:r>
            <a:endParaRPr lang="fr-FR" sz="2400" dirty="0"/>
          </a:p>
          <a:p>
            <a:pPr lvl="1"/>
            <a:r>
              <a:rPr lang="fr-FR" sz="2400" dirty="0"/>
              <a:t>P</a:t>
            </a:r>
            <a:r>
              <a:rPr lang="fr-FR" sz="2400" dirty="0" smtClean="0"/>
              <a:t>ar </a:t>
            </a:r>
            <a:r>
              <a:rPr lang="fr-FR" sz="2400" dirty="0"/>
              <a:t>les équipes de greffe : aux administrations, aux </a:t>
            </a:r>
            <a:r>
              <a:rPr lang="fr-FR" sz="2400" dirty="0" smtClean="0"/>
              <a:t>réanimateurs</a:t>
            </a:r>
            <a:r>
              <a:rPr lang="fr-FR" sz="2400" dirty="0"/>
              <a:t>, anesthésistes, chirurgiens ainsi qu’aux soignants des services de </a:t>
            </a:r>
            <a:r>
              <a:rPr lang="fr-FR" sz="2400" dirty="0" smtClean="0"/>
              <a:t>transplantation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499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Information des patients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857403"/>
          </a:xfrm>
        </p:spPr>
        <p:txBody>
          <a:bodyPr>
            <a:normAutofit fontScale="92500"/>
          </a:bodyPr>
          <a:lstStyle/>
          <a:p>
            <a:pPr lvl="0"/>
            <a:r>
              <a:rPr lang="fr-FR" sz="2600" dirty="0" smtClean="0"/>
              <a:t>Au niveau individuel du patient sur liste ou en cours d’inscription :</a:t>
            </a:r>
          </a:p>
          <a:p>
            <a:pPr lvl="1"/>
            <a:r>
              <a:rPr lang="fr-FR" sz="2600" dirty="0" smtClean="0">
                <a:solidFill>
                  <a:srgbClr val="0070C0"/>
                </a:solidFill>
              </a:rPr>
              <a:t>Elaboration d’un document d’information national </a:t>
            </a:r>
            <a:r>
              <a:rPr lang="fr-FR" sz="2600" dirty="0" smtClean="0"/>
              <a:t>adressé à tous les patients inscrits et leur expliquant les principes de l’évaluation des risques et de la balance bénéfice-risque liée à la situation épidémique ainsi que le maintien des règles de précautions après la transplantation malgré le </a:t>
            </a:r>
            <a:r>
              <a:rPr lang="fr-FR" sz="2600" dirty="0" err="1" smtClean="0"/>
              <a:t>déconfinement</a:t>
            </a:r>
            <a:endParaRPr lang="fr-FR" sz="2600" dirty="0" smtClean="0"/>
          </a:p>
          <a:p>
            <a:pPr marL="457200" lvl="1" indent="0">
              <a:buNone/>
            </a:pPr>
            <a:endParaRPr lang="fr-FR" sz="2600" b="1" dirty="0" smtClean="0"/>
          </a:p>
          <a:p>
            <a:pPr lvl="1"/>
            <a:r>
              <a:rPr lang="fr-FR" sz="2600" dirty="0">
                <a:solidFill>
                  <a:srgbClr val="0070C0"/>
                </a:solidFill>
              </a:rPr>
              <a:t>R</a:t>
            </a:r>
            <a:r>
              <a:rPr lang="fr-FR" sz="2600" dirty="0" smtClean="0">
                <a:solidFill>
                  <a:srgbClr val="0070C0"/>
                </a:solidFill>
              </a:rPr>
              <a:t>éfléchir dans chaque centre à une information individuelle </a:t>
            </a:r>
            <a:r>
              <a:rPr lang="fr-FR" sz="2600" dirty="0" smtClean="0"/>
              <a:t>(physique ou téléphonique ou écrite) pour expliquer au patient les risques, définir la stratégie (maintien en liste active ou non), répondre à ses questions.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719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Choix du patient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3556992"/>
          </a:xfrm>
        </p:spPr>
        <p:txBody>
          <a:bodyPr>
            <a:normAutofit/>
          </a:bodyPr>
          <a:lstStyle/>
          <a:p>
            <a:pPr lvl="0"/>
            <a:r>
              <a:rPr lang="fr-FR" sz="2800" dirty="0" smtClean="0"/>
              <a:t>Le patient en attente peut après information décider d’être retiré de la liste d’attente transitoirement (CIT)</a:t>
            </a:r>
          </a:p>
          <a:p>
            <a:pPr lvl="0"/>
            <a:endParaRPr lang="fr-FR" sz="2800" dirty="0" smtClean="0"/>
          </a:p>
          <a:p>
            <a:pPr lvl="0"/>
            <a:r>
              <a:rPr lang="fr-FR" sz="2800" dirty="0" smtClean="0"/>
              <a:t>Lors de l’appel de greffe aussi, l’entretien doit permettre au patient signifier son refus d’être greffé au vu des conditions actuelles</a:t>
            </a:r>
          </a:p>
          <a:p>
            <a:pPr lvl="0"/>
            <a:endParaRPr lang="fr-FR" dirty="0" smtClean="0"/>
          </a:p>
          <a:p>
            <a:pPr lvl="0"/>
            <a:endParaRPr lang="fr-FR" dirty="0" smtClean="0"/>
          </a:p>
          <a:p>
            <a:pPr lvl="0">
              <a:buNone/>
            </a:pPr>
            <a:endParaRPr lang="fr-FR" dirty="0" smtClean="0"/>
          </a:p>
          <a:p>
            <a:pPr lvl="0"/>
            <a:endParaRPr lang="fr-FR" dirty="0" smtClean="0"/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094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Introduction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525963"/>
          </a:xfrm>
        </p:spPr>
        <p:txBody>
          <a:bodyPr>
            <a:noAutofit/>
          </a:bodyPr>
          <a:lstStyle/>
          <a:p>
            <a:r>
              <a:rPr lang="fr-FR" sz="2800" dirty="0" smtClean="0"/>
              <a:t>Arrêt de l’activité de transplantation le 18 mars: décision commune SFNDT, SFT, AFU</a:t>
            </a:r>
          </a:p>
          <a:p>
            <a:r>
              <a:rPr lang="fr-FR" sz="2800" dirty="0" smtClean="0"/>
              <a:t>Validé par l’ABM</a:t>
            </a:r>
          </a:p>
          <a:p>
            <a:r>
              <a:rPr lang="fr-FR" sz="2800" dirty="0" smtClean="0"/>
              <a:t>Poursuite des prélèvements pour les transplantations d’organes vitaux (SU): en avril 22 transplantations de cœur, 6 de poumon, 61 de foie et 6 de rein (rein + un organe vital)</a:t>
            </a:r>
          </a:p>
          <a:p>
            <a:r>
              <a:rPr lang="fr-FR" sz="2800" dirty="0" smtClean="0"/>
              <a:t>Poursuite de l’activité pédiatrique</a:t>
            </a:r>
          </a:p>
          <a:p>
            <a:r>
              <a:rPr lang="fr-FR" sz="2800" dirty="0" smtClean="0"/>
              <a:t>2 sources d’information sur l’infection Covid-19 chez les transplantés: ABM, registre SFT 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76118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Précautions au retour à domicile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61048"/>
          </a:xfrm>
        </p:spPr>
        <p:txBody>
          <a:bodyPr>
            <a:noAutofit/>
          </a:bodyPr>
          <a:lstStyle/>
          <a:p>
            <a:r>
              <a:rPr lang="fr-FR" sz="2400" dirty="0" smtClean="0"/>
              <a:t>Au retour à domicile, et en fonction des conditions de circulation du virus dans la population, il sera nécessaire de poursuivre les mesures de protection mises en place actuellement dans tous les centres</a:t>
            </a:r>
          </a:p>
          <a:p>
            <a:pPr lvl="1"/>
            <a:r>
              <a:rPr lang="fr-FR" sz="2400" dirty="0" smtClean="0"/>
              <a:t>Limitation des consultations physiques</a:t>
            </a:r>
          </a:p>
          <a:p>
            <a:pPr lvl="1"/>
            <a:r>
              <a:rPr lang="fr-FR" sz="2400" dirty="0" smtClean="0"/>
              <a:t>Téléconsultations ou consultations téléphoniques</a:t>
            </a:r>
          </a:p>
          <a:p>
            <a:pPr lvl="1"/>
            <a:r>
              <a:rPr lang="fr-FR" sz="2400" dirty="0" smtClean="0"/>
              <a:t>Bilan sanguins à domicile par IDE</a:t>
            </a:r>
          </a:p>
          <a:p>
            <a:pPr lvl="1"/>
            <a:r>
              <a:rPr lang="fr-FR" sz="2400" dirty="0" smtClean="0"/>
              <a:t>Strict respect des mesures barrières par le patient et son entourage</a:t>
            </a:r>
          </a:p>
          <a:p>
            <a:pPr lvl="1"/>
            <a:r>
              <a:rPr lang="fr-FR" sz="2400" dirty="0" smtClean="0"/>
              <a:t>Arrêt de travail du patient et du conjoint ou télétravail si possible</a:t>
            </a:r>
          </a:p>
          <a:p>
            <a:endParaRPr lang="fr-FR" sz="2400" dirty="0" smtClean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92087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Evaluation des résultats en temps réel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r>
              <a:rPr lang="fr-FR" sz="2400" dirty="0" smtClean="0"/>
              <a:t>Les résultats des greffes après la reprise seront analysées de façon hebdomadaire:</a:t>
            </a:r>
          </a:p>
          <a:p>
            <a:pPr lvl="1"/>
            <a:r>
              <a:rPr lang="fr-FR" sz="2400" dirty="0"/>
              <a:t>R</a:t>
            </a:r>
            <a:r>
              <a:rPr lang="fr-FR" sz="2400" smtClean="0"/>
              <a:t>egistre </a:t>
            </a:r>
            <a:r>
              <a:rPr lang="fr-FR" sz="2400" dirty="0" smtClean="0"/>
              <a:t>de la SFT</a:t>
            </a:r>
          </a:p>
          <a:p>
            <a:pPr lvl="1"/>
            <a:r>
              <a:rPr lang="fr-FR" sz="2400" dirty="0" smtClean="0"/>
              <a:t>Données Cristal ABM, CUSUM</a:t>
            </a:r>
          </a:p>
          <a:p>
            <a:pPr lvl="1"/>
            <a:endParaRPr lang="fr-FR" dirty="0" smtClean="0"/>
          </a:p>
          <a:p>
            <a:r>
              <a:rPr lang="fr-FR" sz="2400" dirty="0"/>
              <a:t>S</a:t>
            </a:r>
            <a:r>
              <a:rPr lang="fr-FR" sz="2400" dirty="0" smtClean="0"/>
              <a:t>ous réserve d’une </a:t>
            </a:r>
            <a:r>
              <a:rPr lang="fr-FR" sz="2400" dirty="0" smtClean="0">
                <a:solidFill>
                  <a:srgbClr val="0070C0"/>
                </a:solidFill>
              </a:rPr>
              <a:t>observation rassurante sur le plan de la sécurité des patients </a:t>
            </a:r>
            <a:r>
              <a:rPr lang="fr-FR" sz="2400" dirty="0" smtClean="0"/>
              <a:t>durant cette période, les recommandations seront évolutives.</a:t>
            </a:r>
          </a:p>
        </p:txBody>
      </p:sp>
    </p:spTree>
    <p:extLst>
      <p:ext uri="{BB962C8B-B14F-4D97-AF65-F5344CB8AC3E}">
        <p14:creationId xmlns:p14="http://schemas.microsoft.com/office/powerpoint/2010/main" val="17221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Bulletin ABM au </a:t>
            </a:r>
            <a:r>
              <a:rPr lang="fr-FR" sz="3600" dirty="0" smtClean="0">
                <a:solidFill>
                  <a:srgbClr val="7030A0"/>
                </a:solidFill>
              </a:rPr>
              <a:t>28/04</a:t>
            </a:r>
            <a:r>
              <a:rPr lang="fr-FR" sz="3600" dirty="0" smtClean="0">
                <a:solidFill>
                  <a:srgbClr val="7030A0"/>
                </a:solidFill>
              </a:rPr>
              <a:t>: patients greffés</a:t>
            </a:r>
            <a:endParaRPr lang="fr-FR" sz="3600" dirty="0">
              <a:solidFill>
                <a:srgbClr val="7030A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348880"/>
            <a:ext cx="6410325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539552" y="1268759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461 transplantés rénaux atteints de Covid-19 recensés (1% des transplantés). 62 décès (13,4%). 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87518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Bulletin ABM au 28/04: patients en attente</a:t>
            </a:r>
            <a:endParaRPr lang="fr-FR" sz="3600" dirty="0">
              <a:solidFill>
                <a:srgbClr val="7030A0"/>
              </a:solidFill>
            </a:endParaRP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16832"/>
            <a:ext cx="7128792" cy="4220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899592" y="1273476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72 cas déclarés (0,4%) . 22 décès (30,6%)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1841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7030A0"/>
                </a:solidFill>
              </a:rPr>
              <a:t>Covid-19 chez les patients en attente et greffés par région</a:t>
            </a:r>
            <a:endParaRPr lang="fr-FR" sz="3200" dirty="0">
              <a:solidFill>
                <a:srgbClr val="7030A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772444"/>
            <a:ext cx="640080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0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Registre SFT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4525963"/>
          </a:xfrm>
        </p:spPr>
        <p:txBody>
          <a:bodyPr>
            <a:normAutofit/>
          </a:bodyPr>
          <a:lstStyle/>
          <a:p>
            <a:r>
              <a:rPr lang="fr-FR" sz="2800" dirty="0" smtClean="0"/>
              <a:t>Au 23/04: 429 transplantés rénaux atteints de Covid-19 recensés. 56 décès (13%)</a:t>
            </a:r>
          </a:p>
          <a:p>
            <a:r>
              <a:rPr lang="fr-FR" sz="2800" dirty="0" smtClean="0"/>
              <a:t>Analyse des 237 premiers cas. En multivarié, sont associés à une forme sévère (décès, transfert en réa) </a:t>
            </a:r>
          </a:p>
          <a:p>
            <a:pPr lvl="1"/>
            <a:r>
              <a:rPr lang="fr-FR" dirty="0" smtClean="0"/>
              <a:t>âge </a:t>
            </a:r>
            <a:r>
              <a:rPr lang="fr-FR" dirty="0"/>
              <a:t>&gt; 60 ans</a:t>
            </a:r>
          </a:p>
          <a:p>
            <a:pPr lvl="1"/>
            <a:r>
              <a:rPr lang="fr-FR" dirty="0"/>
              <a:t>BMI &gt; 25</a:t>
            </a:r>
          </a:p>
          <a:p>
            <a:pPr lvl="1"/>
            <a:r>
              <a:rPr lang="fr-FR" dirty="0"/>
              <a:t>Path cardiovasculaires associées à la </a:t>
            </a:r>
            <a:r>
              <a:rPr lang="fr-FR" dirty="0" smtClean="0"/>
              <a:t>mortalité</a:t>
            </a:r>
            <a:endParaRPr lang="fr-FR" sz="2800" dirty="0" smtClean="0"/>
          </a:p>
          <a:p>
            <a:r>
              <a:rPr lang="fr-FR" sz="2800" dirty="0" smtClean="0"/>
              <a:t>Délai moyen greffe-infection: 80,5 mois</a:t>
            </a:r>
          </a:p>
          <a:p>
            <a:r>
              <a:rPr lang="fr-FR" sz="2800" dirty="0" smtClean="0"/>
              <a:t>8 patients seulement &lt; 6 mois de greffe</a:t>
            </a:r>
          </a:p>
          <a:p>
            <a:pPr marL="0" indent="0">
              <a:buNone/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113581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Données de la </a:t>
            </a:r>
            <a:r>
              <a:rPr lang="fr-FR" sz="3600" dirty="0" smtClean="0">
                <a:solidFill>
                  <a:srgbClr val="7030A0"/>
                </a:solidFill>
              </a:rPr>
              <a:t>littérature: Infection Covid-19 </a:t>
            </a:r>
            <a:r>
              <a:rPr lang="fr-FR" sz="3600" dirty="0" smtClean="0">
                <a:solidFill>
                  <a:srgbClr val="7030A0"/>
                </a:solidFill>
              </a:rPr>
              <a:t>chez les patients </a:t>
            </a:r>
            <a:r>
              <a:rPr lang="fr-FR" sz="3600" dirty="0" smtClean="0">
                <a:solidFill>
                  <a:srgbClr val="7030A0"/>
                </a:solidFill>
              </a:rPr>
              <a:t>transplantés rénaux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700808"/>
            <a:ext cx="2808312" cy="46805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tx1"/>
                </a:solidFill>
              </a:rPr>
              <a:t>Akalin</a:t>
            </a:r>
            <a:r>
              <a:rPr lang="fr-FR" sz="2400" dirty="0" smtClean="0">
                <a:solidFill>
                  <a:schemeClr val="tx1"/>
                </a:solidFill>
              </a:rPr>
              <a:t> (NEJM)</a:t>
            </a:r>
          </a:p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36 patients </a:t>
            </a:r>
            <a:r>
              <a:rPr lang="fr-FR" sz="2400" dirty="0" smtClean="0">
                <a:solidFill>
                  <a:schemeClr val="tx1"/>
                </a:solidFill>
              </a:rPr>
              <a:t>transplantés du 16/03 au 01/04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Age médian 60 ans Hommes 72%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D2 69%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Path cardiaque 17%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39% ventilés</a:t>
            </a:r>
          </a:p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28% de décès à 1 mois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03848" y="1700808"/>
            <a:ext cx="2736304" cy="46805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tx1"/>
                </a:solidFill>
              </a:rPr>
              <a:t>Alberici</a:t>
            </a:r>
            <a:r>
              <a:rPr lang="fr-FR" sz="2400" dirty="0" smtClean="0">
                <a:solidFill>
                  <a:schemeClr val="tx1"/>
                </a:solidFill>
              </a:rPr>
              <a:t> (KI)</a:t>
            </a:r>
          </a:p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20 patients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Age médian 59 ans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Délai médian greffe 13 ans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6 IRA, 1 dialyse</a:t>
            </a:r>
          </a:p>
          <a:p>
            <a:pPr algn="ctr"/>
            <a:r>
              <a:rPr lang="fr-FR" sz="2400" dirty="0" err="1" smtClean="0">
                <a:solidFill>
                  <a:schemeClr val="tx1"/>
                </a:solidFill>
              </a:rPr>
              <a:t>Immunosuppr</a:t>
            </a:r>
            <a:r>
              <a:rPr lang="fr-FR" sz="2400" dirty="0" smtClean="0">
                <a:solidFill>
                  <a:schemeClr val="tx1"/>
                </a:solidFill>
              </a:rPr>
              <a:t>  stop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Tt antiviral + </a:t>
            </a:r>
            <a:r>
              <a:rPr lang="fr-FR" sz="2400" dirty="0" smtClean="0">
                <a:solidFill>
                  <a:schemeClr val="tx1"/>
                </a:solidFill>
              </a:rPr>
              <a:t>HCQ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+/- </a:t>
            </a:r>
            <a:r>
              <a:rPr lang="fr-FR" sz="2400" dirty="0" err="1" smtClean="0">
                <a:solidFill>
                  <a:schemeClr val="tx1"/>
                </a:solidFill>
              </a:rPr>
              <a:t>Tocilizumab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5 décès </a:t>
            </a:r>
          </a:p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56176" y="1700808"/>
            <a:ext cx="2808312" cy="46805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tx1"/>
                </a:solidFill>
              </a:rPr>
              <a:t>Banerjee</a:t>
            </a:r>
            <a:r>
              <a:rPr lang="fr-FR" sz="2400" dirty="0" smtClean="0">
                <a:solidFill>
                  <a:schemeClr val="tx1"/>
                </a:solidFill>
              </a:rPr>
              <a:t> (KI)</a:t>
            </a:r>
          </a:p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7 patients</a:t>
            </a:r>
            <a:r>
              <a:rPr lang="fr-FR" sz="2400" dirty="0" smtClean="0">
                <a:solidFill>
                  <a:schemeClr val="tx1"/>
                </a:solidFill>
              </a:rPr>
              <a:t>, dont 2   &lt; 3 mois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Age médian </a:t>
            </a:r>
            <a:r>
              <a:rPr lang="fr-FR" sz="2400" dirty="0" smtClean="0">
                <a:solidFill>
                  <a:schemeClr val="tx1"/>
                </a:solidFill>
              </a:rPr>
              <a:t>54 ans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D2 3 patients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4 transferts réa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Arrêt du MMF, baisse du </a:t>
            </a:r>
            <a:r>
              <a:rPr lang="fr-FR" sz="2400" dirty="0" err="1" smtClean="0">
                <a:solidFill>
                  <a:schemeClr val="tx1"/>
                </a:solidFill>
              </a:rPr>
              <a:t>tacro</a:t>
            </a:r>
            <a:r>
              <a:rPr lang="fr-FR" sz="2400" dirty="0" smtClean="0">
                <a:solidFill>
                  <a:schemeClr val="tx1"/>
                </a:solidFill>
              </a:rPr>
              <a:t>, cortico conservés</a:t>
            </a:r>
          </a:p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1 décès 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090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Conditions requises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sz="3300" dirty="0" smtClean="0"/>
              <a:t>Conditions épidémiques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300" dirty="0" smtClean="0"/>
              <a:t>Autorisations locales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300" dirty="0" smtClean="0"/>
              <a:t>Conditions logistiques hospitalières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300" dirty="0" smtClean="0"/>
              <a:t>Conditions virologiques donneur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300" dirty="0" smtClean="0"/>
              <a:t>Condition virologiques receveur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300" dirty="0" smtClean="0"/>
              <a:t>Estimation des facteurs de risque de formes graves de </a:t>
            </a:r>
            <a:r>
              <a:rPr lang="fr-FR" sz="3300" dirty="0" err="1" smtClean="0"/>
              <a:t>Covid</a:t>
            </a:r>
            <a:endParaRPr lang="fr-FR" sz="3300" dirty="0" smtClean="0"/>
          </a:p>
          <a:p>
            <a:pPr marL="514350" indent="-514350">
              <a:buFont typeface="+mj-lt"/>
              <a:buAutoNum type="arabicPeriod"/>
            </a:pPr>
            <a:r>
              <a:rPr lang="fr-FR" sz="3300" dirty="0" smtClean="0"/>
              <a:t>Evaluation du rapport bénéfice/risque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300" dirty="0" smtClean="0"/>
              <a:t>Information patient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300" dirty="0" smtClean="0"/>
              <a:t>Précautions au retour à domicile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300" dirty="0" smtClean="0"/>
              <a:t>Evaluation en temps réel</a:t>
            </a:r>
          </a:p>
          <a:p>
            <a:pPr marL="514350" indent="-514350">
              <a:buFont typeface="+mj-lt"/>
              <a:buAutoNum type="arabicPeriod"/>
            </a:pP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589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Conditions épidémiques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Les régions peu touchées par l’épidémie pourraient reprendre l’activité de transplantation dès la suspension officielle du confinement, le 11 </a:t>
            </a:r>
            <a:r>
              <a:rPr lang="fr-FR" sz="2800" dirty="0" smtClean="0"/>
              <a:t>Mai.  </a:t>
            </a:r>
          </a:p>
          <a:p>
            <a:r>
              <a:rPr lang="fr-FR" sz="2800" dirty="0" smtClean="0"/>
              <a:t>Les </a:t>
            </a:r>
            <a:r>
              <a:rPr lang="fr-FR" sz="2800" dirty="0"/>
              <a:t>régions à forte activité épidémique, essentiellement l’Est de la France et l’Ile de </a:t>
            </a:r>
            <a:r>
              <a:rPr lang="fr-FR" sz="2800" dirty="0" smtClean="0"/>
              <a:t>France reprendraient </a:t>
            </a:r>
            <a:r>
              <a:rPr lang="fr-FR" sz="2800" dirty="0"/>
              <a:t>lorsqu’elles estimeront que l’épidémie est maitrisée. </a:t>
            </a:r>
          </a:p>
          <a:p>
            <a:pPr lvl="0"/>
            <a:endParaRPr lang="fr-FR" sz="2800" dirty="0"/>
          </a:p>
          <a:p>
            <a:endParaRPr lang="fr-FR" sz="2800" dirty="0" smtClean="0"/>
          </a:p>
          <a:p>
            <a:pPr marL="0" lv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518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1151</Words>
  <Application>Microsoft Office PowerPoint</Application>
  <PresentationFormat>Affichage à l'écran (4:3)</PresentationFormat>
  <Paragraphs>156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Cahier des charges pour la reprise de l’activité de transplantation rénale</vt:lpstr>
      <vt:lpstr>Introduction</vt:lpstr>
      <vt:lpstr>Bulletin ABM au 28/04: patients greffés</vt:lpstr>
      <vt:lpstr>Bulletin ABM au 28/04: patients en attente</vt:lpstr>
      <vt:lpstr>Covid-19 chez les patients en attente et greffés par région</vt:lpstr>
      <vt:lpstr>Registre SFT</vt:lpstr>
      <vt:lpstr>Données de la littérature: Infection Covid-19 chez les patients transplantés rénaux</vt:lpstr>
      <vt:lpstr>Conditions requises</vt:lpstr>
      <vt:lpstr>Conditions épidémiques</vt:lpstr>
      <vt:lpstr>Autorisations locales </vt:lpstr>
      <vt:lpstr>Conditions logistiques hospitalières</vt:lpstr>
      <vt:lpstr>Conditions virologiques: donneur</vt:lpstr>
      <vt:lpstr>Conditions virologiques: receveur</vt:lpstr>
      <vt:lpstr>Estimation des facteurs de risque de formes graves de Covid</vt:lpstr>
      <vt:lpstr>Evaluation du rapport bénéfice/risque </vt:lpstr>
      <vt:lpstr>Cas particuliers</vt:lpstr>
      <vt:lpstr>Annonce de la reprise</vt:lpstr>
      <vt:lpstr>Information des patients</vt:lpstr>
      <vt:lpstr>Choix du patient</vt:lpstr>
      <vt:lpstr>Précautions au retour à domicile</vt:lpstr>
      <vt:lpstr>Evaluation des résultats en temps réel</vt:lpstr>
    </vt:vector>
  </TitlesOfParts>
  <Company>CHU de NANTES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Cahier des charges pour la reprise de l’activité de transplantation rénale</dc:title>
  <dc:creator>HOURMANT Maryvonne</dc:creator>
  <cp:lastModifiedBy>HOURMANT Maryvonne</cp:lastModifiedBy>
  <cp:revision>43</cp:revision>
  <dcterms:created xsi:type="dcterms:W3CDTF">2020-05-02T13:17:30Z</dcterms:created>
  <dcterms:modified xsi:type="dcterms:W3CDTF">2020-05-05T11:28:00Z</dcterms:modified>
</cp:coreProperties>
</file>